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5" r:id="rId5"/>
    <p:sldId id="282" r:id="rId6"/>
    <p:sldId id="259" r:id="rId7"/>
    <p:sldId id="266" r:id="rId8"/>
    <p:sldId id="285" r:id="rId9"/>
    <p:sldId id="284" r:id="rId10"/>
    <p:sldId id="275" r:id="rId11"/>
    <p:sldId id="267" r:id="rId12"/>
    <p:sldId id="283" r:id="rId13"/>
    <p:sldId id="291" r:id="rId14"/>
    <p:sldId id="277" r:id="rId15"/>
    <p:sldId id="292" r:id="rId16"/>
    <p:sldId id="276" r:id="rId17"/>
    <p:sldId id="279" r:id="rId18"/>
    <p:sldId id="286" r:id="rId19"/>
    <p:sldId id="287" r:id="rId20"/>
    <p:sldId id="288" r:id="rId21"/>
    <p:sldId id="289" r:id="rId22"/>
    <p:sldId id="290" r:id="rId23"/>
    <p:sldId id="264" r:id="rId24"/>
    <p:sldId id="274" r:id="rId25"/>
    <p:sldId id="27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B832"/>
    <a:srgbClr val="AB28AE"/>
    <a:srgbClr val="15064A"/>
    <a:srgbClr val="36074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301B83-BE97-46DD-A5A0-27003AB5F73B}" v="1" dt="2020-06-05T21:58:02.3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60"/>
  </p:normalViewPr>
  <p:slideViewPr>
    <p:cSldViewPr snapToGrid="0">
      <p:cViewPr varScale="1">
        <p:scale>
          <a:sx n="72" d="100"/>
          <a:sy n="72" d="100"/>
        </p:scale>
        <p:origin x="66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35" Type="http://schemas.openxmlformats.org/officeDocument/2006/relationships/customXml" Target="../customXml/item3.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OS ALFONSO CUERVO RODRIGUEZ" userId="93a794cb-5d02-4c18-99da-b6ad3769c02c" providerId="ADAL" clId="{12301B83-BE97-46DD-A5A0-27003AB5F73B}"/>
    <pc:docChg chg="undo custSel modSld">
      <pc:chgData name="CARLOS ALFONSO CUERVO RODRIGUEZ" userId="93a794cb-5d02-4c18-99da-b6ad3769c02c" providerId="ADAL" clId="{12301B83-BE97-46DD-A5A0-27003AB5F73B}" dt="2020-06-05T22:09:23.111" v="182" actId="20577"/>
      <pc:docMkLst>
        <pc:docMk/>
      </pc:docMkLst>
      <pc:sldChg chg="modSp mod">
        <pc:chgData name="CARLOS ALFONSO CUERVO RODRIGUEZ" userId="93a794cb-5d02-4c18-99da-b6ad3769c02c" providerId="ADAL" clId="{12301B83-BE97-46DD-A5A0-27003AB5F73B}" dt="2020-06-05T22:09:23.111" v="182" actId="20577"/>
        <pc:sldMkLst>
          <pc:docMk/>
          <pc:sldMk cId="690505250" sldId="256"/>
        </pc:sldMkLst>
        <pc:spChg chg="mod">
          <ac:chgData name="CARLOS ALFONSO CUERVO RODRIGUEZ" userId="93a794cb-5d02-4c18-99da-b6ad3769c02c" providerId="ADAL" clId="{12301B83-BE97-46DD-A5A0-27003AB5F73B}" dt="2020-06-05T22:09:23.111" v="182" actId="20577"/>
          <ac:spMkLst>
            <pc:docMk/>
            <pc:sldMk cId="690505250" sldId="256"/>
            <ac:spMk id="11" creationId="{E9DD096D-81A2-447E-B5C1-3B549D0A698F}"/>
          </ac:spMkLst>
        </pc:spChg>
      </pc:sldChg>
      <pc:sldChg chg="modSp mod">
        <pc:chgData name="CARLOS ALFONSO CUERVO RODRIGUEZ" userId="93a794cb-5d02-4c18-99da-b6ad3769c02c" providerId="ADAL" clId="{12301B83-BE97-46DD-A5A0-27003AB5F73B}" dt="2020-06-05T21:47:47.598" v="1" actId="20577"/>
        <pc:sldMkLst>
          <pc:docMk/>
          <pc:sldMk cId="319478444" sldId="267"/>
        </pc:sldMkLst>
        <pc:spChg chg="mod">
          <ac:chgData name="CARLOS ALFONSO CUERVO RODRIGUEZ" userId="93a794cb-5d02-4c18-99da-b6ad3769c02c" providerId="ADAL" clId="{12301B83-BE97-46DD-A5A0-27003AB5F73B}" dt="2020-06-05T21:47:47.598" v="1" actId="20577"/>
          <ac:spMkLst>
            <pc:docMk/>
            <pc:sldMk cId="319478444" sldId="267"/>
            <ac:spMk id="4" creationId="{FFA603B7-262B-4D73-A8DE-E70FABE92ED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9B93F97-6DC5-41EB-A952-C662B55059CF}" type="datetimeFigureOut">
              <a:rPr lang="es-CO" smtClean="0"/>
              <a:t>15/06/2020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4145307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B93F97-6DC5-41EB-A952-C662B55059CF}" type="datetimeFigureOut">
              <a:rPr lang="es-CO" smtClean="0"/>
              <a:t>15/06/2020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341825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B93F97-6DC5-41EB-A952-C662B55059CF}" type="datetimeFigureOut">
              <a:rPr lang="es-CO" smtClean="0"/>
              <a:t>15/06/2020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2073778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B93F97-6DC5-41EB-A952-C662B55059CF}" type="datetimeFigureOut">
              <a:rPr lang="es-CO" smtClean="0"/>
              <a:t>15/06/2020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593511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9B93F97-6DC5-41EB-A952-C662B55059CF}" type="datetimeFigureOut">
              <a:rPr lang="es-CO" smtClean="0"/>
              <a:t>15/06/2020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45046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9B93F97-6DC5-41EB-A952-C662B55059CF}" type="datetimeFigureOut">
              <a:rPr lang="es-CO" smtClean="0"/>
              <a:t>15/06/2020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1642446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9B93F97-6DC5-41EB-A952-C662B55059CF}" type="datetimeFigureOut">
              <a:rPr lang="es-CO" smtClean="0"/>
              <a:t>15/06/2020</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4138977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9B93F97-6DC5-41EB-A952-C662B55059CF}" type="datetimeFigureOut">
              <a:rPr lang="es-CO" smtClean="0"/>
              <a:t>15/06/2020</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3225908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B93F97-6DC5-41EB-A952-C662B55059CF}" type="datetimeFigureOut">
              <a:rPr lang="es-CO" smtClean="0"/>
              <a:t>15/06/2020</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2867733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9B93F97-6DC5-41EB-A952-C662B55059CF}" type="datetimeFigureOut">
              <a:rPr lang="es-CO" smtClean="0"/>
              <a:t>15/06/2020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554174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9B93F97-6DC5-41EB-A952-C662B55059CF}" type="datetimeFigureOut">
              <a:rPr lang="es-CO" smtClean="0"/>
              <a:t>15/06/2020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CC35A33-D0BA-4E00-98C7-01865B4D301E}" type="slidenum">
              <a:rPr lang="es-CO" smtClean="0"/>
              <a:t>‹Nº›</a:t>
            </a:fld>
            <a:endParaRPr lang="es-CO"/>
          </a:p>
        </p:txBody>
      </p:sp>
    </p:spTree>
    <p:extLst>
      <p:ext uri="{BB962C8B-B14F-4D97-AF65-F5344CB8AC3E}">
        <p14:creationId xmlns:p14="http://schemas.microsoft.com/office/powerpoint/2010/main" val="1459339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B93F97-6DC5-41EB-A952-C662B55059CF}" type="datetimeFigureOut">
              <a:rPr lang="es-CO" smtClean="0"/>
              <a:t>15/06/2020</a:t>
            </a:fld>
            <a:endParaRPr lang="es-C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C35A33-D0BA-4E00-98C7-01865B4D301E}" type="slidenum">
              <a:rPr lang="es-CO" smtClean="0"/>
              <a:t>‹Nº›</a:t>
            </a:fld>
            <a:endParaRPr lang="es-CO"/>
          </a:p>
        </p:txBody>
      </p:sp>
    </p:spTree>
    <p:extLst>
      <p:ext uri="{BB962C8B-B14F-4D97-AF65-F5344CB8AC3E}">
        <p14:creationId xmlns:p14="http://schemas.microsoft.com/office/powerpoint/2010/main" val="1926802960"/>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www.mintic.gov.co/portal/inicio/Iniciativas/Otras-iniciativas/Vive-Digital/" TargetMode="External"/><Relationship Id="rId4" Type="http://schemas.openxmlformats.org/officeDocument/2006/relationships/hyperlink" Target="https://www.dane.gov.co/index.php/estadisticas-por-tema/tecnologia-e-innovacion/tecnologias-de-la-informacion-y-las-comunicaciones-tic/indicadores-basicos-de-tic-en-hogare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5064A"/>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F8A6E2F-49A7-4AC3-9B9A-62961039C2A6}"/>
              </a:ext>
            </a:extLst>
          </p:cNvPr>
          <p:cNvPicPr>
            <a:picLocks noChangeAspect="1"/>
          </p:cNvPicPr>
          <p:nvPr/>
        </p:nvPicPr>
        <p:blipFill>
          <a:blip r:embed="rId2"/>
          <a:stretch>
            <a:fillRect/>
          </a:stretch>
        </p:blipFill>
        <p:spPr>
          <a:xfrm>
            <a:off x="1" y="3123345"/>
            <a:ext cx="12192000" cy="3734656"/>
          </a:xfrm>
          <a:prstGeom prst="rect">
            <a:avLst/>
          </a:prstGeom>
        </p:spPr>
      </p:pic>
      <p:pic>
        <p:nvPicPr>
          <p:cNvPr id="1028" name="Picture 4" descr="CRC Colombia (@CRCCol) | Твитер">
            <a:extLst>
              <a:ext uri="{FF2B5EF4-FFF2-40B4-BE49-F238E27FC236}">
                <a16:creationId xmlns:a16="http://schemas.microsoft.com/office/drawing/2014/main" id="{9E1489D0-DB7A-4768-AA44-4A1CFC235CB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781" t="16768" r="50000" b="11851"/>
          <a:stretch/>
        </p:blipFill>
        <p:spPr bwMode="auto">
          <a:xfrm>
            <a:off x="0" y="0"/>
            <a:ext cx="3164441" cy="3118243"/>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descr="Imagen que contiene dibujo&#10;&#10;Descripción generada automáticamente">
            <a:extLst>
              <a:ext uri="{FF2B5EF4-FFF2-40B4-BE49-F238E27FC236}">
                <a16:creationId xmlns:a16="http://schemas.microsoft.com/office/drawing/2014/main" id="{234A0E5B-C4BF-4B5D-9F15-6AB21DF44E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53558" y="6151175"/>
            <a:ext cx="1496602" cy="594920"/>
          </a:xfrm>
          <a:prstGeom prst="rect">
            <a:avLst/>
          </a:prstGeom>
        </p:spPr>
      </p:pic>
      <p:sp>
        <p:nvSpPr>
          <p:cNvPr id="10" name="CuadroTexto 9">
            <a:extLst>
              <a:ext uri="{FF2B5EF4-FFF2-40B4-BE49-F238E27FC236}">
                <a16:creationId xmlns:a16="http://schemas.microsoft.com/office/drawing/2014/main" id="{B1160609-0CB9-4362-A668-3330210602D6}"/>
              </a:ext>
            </a:extLst>
          </p:cNvPr>
          <p:cNvSpPr txBox="1"/>
          <p:nvPr/>
        </p:nvSpPr>
        <p:spPr>
          <a:xfrm>
            <a:off x="0" y="2751462"/>
            <a:ext cx="1993187" cy="369332"/>
          </a:xfrm>
          <a:prstGeom prst="rect">
            <a:avLst/>
          </a:prstGeom>
          <a:noFill/>
        </p:spPr>
        <p:txBody>
          <a:bodyPr wrap="square" rtlCol="0">
            <a:spAutoFit/>
          </a:bodyPr>
          <a:lstStyle/>
          <a:p>
            <a:r>
              <a:rPr lang="es-ES" dirty="0"/>
              <a:t>CRC Data </a:t>
            </a:r>
            <a:r>
              <a:rPr lang="es-ES" dirty="0" err="1"/>
              <a:t>Jam</a:t>
            </a:r>
            <a:r>
              <a:rPr lang="es-ES" dirty="0"/>
              <a:t> 2020</a:t>
            </a:r>
            <a:endParaRPr lang="es-CO" dirty="0"/>
          </a:p>
        </p:txBody>
      </p:sp>
      <p:sp>
        <p:nvSpPr>
          <p:cNvPr id="11" name="CuadroTexto 10">
            <a:extLst>
              <a:ext uri="{FF2B5EF4-FFF2-40B4-BE49-F238E27FC236}">
                <a16:creationId xmlns:a16="http://schemas.microsoft.com/office/drawing/2014/main" id="{E9DD096D-81A2-447E-B5C1-3B549D0A698F}"/>
              </a:ext>
            </a:extLst>
          </p:cNvPr>
          <p:cNvSpPr txBox="1"/>
          <p:nvPr/>
        </p:nvSpPr>
        <p:spPr>
          <a:xfrm>
            <a:off x="3298004" y="205483"/>
            <a:ext cx="8852155" cy="2185214"/>
          </a:xfrm>
          <a:prstGeom prst="rect">
            <a:avLst/>
          </a:prstGeom>
          <a:noFill/>
        </p:spPr>
        <p:txBody>
          <a:bodyPr wrap="square" rtlCol="0">
            <a:spAutoFit/>
          </a:bodyPr>
          <a:lstStyle/>
          <a:p>
            <a:r>
              <a:rPr lang="es-ES" sz="2400" b="1" dirty="0">
                <a:solidFill>
                  <a:schemeClr val="tx1">
                    <a:lumMod val="95000"/>
                  </a:schemeClr>
                </a:solidFill>
              </a:rPr>
              <a:t>LUCA Telefónica </a:t>
            </a:r>
            <a:r>
              <a:rPr lang="es-ES" sz="2400" b="1" dirty="0" err="1">
                <a:solidFill>
                  <a:schemeClr val="tx1">
                    <a:lumMod val="95000"/>
                  </a:schemeClr>
                </a:solidFill>
              </a:rPr>
              <a:t>Team</a:t>
            </a:r>
            <a:r>
              <a:rPr lang="es-ES" sz="2400" b="1" dirty="0">
                <a:solidFill>
                  <a:schemeClr val="tx1">
                    <a:lumMod val="95000"/>
                  </a:schemeClr>
                </a:solidFill>
              </a:rPr>
              <a:t>: </a:t>
            </a:r>
          </a:p>
          <a:p>
            <a:r>
              <a:rPr lang="es-ES" sz="1600" b="1" dirty="0">
                <a:solidFill>
                  <a:schemeClr val="tx1">
                    <a:lumMod val="95000"/>
                  </a:schemeClr>
                </a:solidFill>
              </a:rPr>
              <a:t> (</a:t>
            </a:r>
            <a:r>
              <a:rPr lang="es-ES" sz="1600" b="1" dirty="0" err="1">
                <a:solidFill>
                  <a:schemeClr val="tx1">
                    <a:lumMod val="95000"/>
                  </a:schemeClr>
                </a:solidFill>
              </a:rPr>
              <a:t>Ds</a:t>
            </a:r>
            <a:r>
              <a:rPr lang="es-ES" sz="1600" b="1" dirty="0">
                <a:solidFill>
                  <a:schemeClr val="tx1">
                    <a:lumMod val="95000"/>
                  </a:schemeClr>
                </a:solidFill>
              </a:rPr>
              <a:t>) Carlos Cuervo, (</a:t>
            </a:r>
            <a:r>
              <a:rPr lang="es-ES" sz="1600" b="1" dirty="0" err="1">
                <a:solidFill>
                  <a:schemeClr val="tx1">
                    <a:lumMod val="95000"/>
                  </a:schemeClr>
                </a:solidFill>
              </a:rPr>
              <a:t>Ds</a:t>
            </a:r>
            <a:r>
              <a:rPr lang="es-ES" sz="1600" b="1" dirty="0">
                <a:solidFill>
                  <a:schemeClr val="tx1">
                    <a:lumMod val="95000"/>
                  </a:schemeClr>
                </a:solidFill>
              </a:rPr>
              <a:t>) </a:t>
            </a:r>
            <a:r>
              <a:rPr lang="es-ES" sz="1600" b="1" dirty="0" err="1">
                <a:solidFill>
                  <a:schemeClr val="tx1">
                    <a:lumMod val="95000"/>
                  </a:schemeClr>
                </a:solidFill>
              </a:rPr>
              <a:t>Adbul</a:t>
            </a:r>
            <a:r>
              <a:rPr lang="es-ES" sz="1600" b="1" dirty="0">
                <a:solidFill>
                  <a:schemeClr val="tx1">
                    <a:lumMod val="95000"/>
                  </a:schemeClr>
                </a:solidFill>
              </a:rPr>
              <a:t> </a:t>
            </a:r>
            <a:r>
              <a:rPr lang="es-ES" sz="1600" b="1" dirty="0" err="1">
                <a:solidFill>
                  <a:schemeClr val="tx1">
                    <a:lumMod val="95000"/>
                  </a:schemeClr>
                </a:solidFill>
              </a:rPr>
              <a:t>Yaver</a:t>
            </a:r>
            <a:r>
              <a:rPr lang="es-ES" sz="1600" b="1" dirty="0">
                <a:solidFill>
                  <a:schemeClr val="tx1">
                    <a:lumMod val="95000"/>
                  </a:schemeClr>
                </a:solidFill>
              </a:rPr>
              <a:t> </a:t>
            </a:r>
          </a:p>
          <a:p>
            <a:endParaRPr lang="es-ES" sz="2400" b="1" dirty="0">
              <a:solidFill>
                <a:schemeClr val="tx1">
                  <a:lumMod val="95000"/>
                </a:schemeClr>
              </a:solidFill>
            </a:endParaRPr>
          </a:p>
          <a:p>
            <a:pPr marL="285750" indent="-285750">
              <a:buFont typeface="Arial" panose="020B0604020202020204" pitchFamily="34" charset="0"/>
              <a:buChar char="•"/>
            </a:pPr>
            <a:r>
              <a:rPr lang="es-ES" dirty="0">
                <a:solidFill>
                  <a:schemeClr val="tx1">
                    <a:lumMod val="95000"/>
                  </a:schemeClr>
                </a:solidFill>
              </a:rPr>
              <a:t>¿Cómo las variables socioeconómicas y macroeconómicas afectan la adopción digital en las diferentes regiones de Colombia?</a:t>
            </a:r>
          </a:p>
          <a:p>
            <a:pPr marL="285750" indent="-285750">
              <a:buFont typeface="Arial" panose="020B0604020202020204" pitchFamily="34" charset="0"/>
              <a:buChar char="•"/>
            </a:pPr>
            <a:r>
              <a:rPr lang="es-ES" dirty="0">
                <a:solidFill>
                  <a:schemeClr val="tx1">
                    <a:lumMod val="95000"/>
                  </a:schemeClr>
                </a:solidFill>
              </a:rPr>
              <a:t>¿Cómo se relacionan las dimensiones más determinantes de la calidad en el servicio de los operadores de telecomunicaciones  con la portabilidad numérica neta?</a:t>
            </a:r>
            <a:endParaRPr lang="es-CO" dirty="0">
              <a:solidFill>
                <a:schemeClr val="tx1">
                  <a:lumMod val="95000"/>
                </a:schemeClr>
              </a:solidFill>
            </a:endParaRPr>
          </a:p>
        </p:txBody>
      </p:sp>
    </p:spTree>
    <p:extLst>
      <p:ext uri="{BB962C8B-B14F-4D97-AF65-F5344CB8AC3E}">
        <p14:creationId xmlns:p14="http://schemas.microsoft.com/office/powerpoint/2010/main" val="690505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DEA09A0-3FD5-4C8E-A346-195B757D8F81}"/>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1: Regresión lineal Multivariada</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7" name="Imagen 6">
            <a:extLst>
              <a:ext uri="{FF2B5EF4-FFF2-40B4-BE49-F238E27FC236}">
                <a16:creationId xmlns:a16="http://schemas.microsoft.com/office/drawing/2014/main" id="{B249EF5B-8CFF-4FD4-8CAD-1AD051CF07C7}"/>
              </a:ext>
            </a:extLst>
          </p:cNvPr>
          <p:cNvPicPr>
            <a:picLocks noChangeAspect="1"/>
          </p:cNvPicPr>
          <p:nvPr/>
        </p:nvPicPr>
        <p:blipFill>
          <a:blip r:embed="rId4"/>
          <a:stretch>
            <a:fillRect/>
          </a:stretch>
        </p:blipFill>
        <p:spPr>
          <a:xfrm>
            <a:off x="6480378" y="3280285"/>
            <a:ext cx="5379937" cy="3410726"/>
          </a:xfrm>
          <a:prstGeom prst="rect">
            <a:avLst/>
          </a:prstGeom>
        </p:spPr>
      </p:pic>
      <p:pic>
        <p:nvPicPr>
          <p:cNvPr id="2" name="Imagen 1">
            <a:extLst>
              <a:ext uri="{FF2B5EF4-FFF2-40B4-BE49-F238E27FC236}">
                <a16:creationId xmlns:a16="http://schemas.microsoft.com/office/drawing/2014/main" id="{0D6826E9-6004-47AF-B514-EC1DFAB78619}"/>
              </a:ext>
            </a:extLst>
          </p:cNvPr>
          <p:cNvPicPr>
            <a:picLocks noChangeAspect="1"/>
          </p:cNvPicPr>
          <p:nvPr/>
        </p:nvPicPr>
        <p:blipFill>
          <a:blip r:embed="rId5"/>
          <a:stretch>
            <a:fillRect/>
          </a:stretch>
        </p:blipFill>
        <p:spPr>
          <a:xfrm>
            <a:off x="331685" y="1101131"/>
            <a:ext cx="5764313" cy="3572812"/>
          </a:xfrm>
          <a:prstGeom prst="rect">
            <a:avLst/>
          </a:prstGeom>
        </p:spPr>
      </p:pic>
      <p:sp>
        <p:nvSpPr>
          <p:cNvPr id="8" name="CuadroTexto 7">
            <a:extLst>
              <a:ext uri="{FF2B5EF4-FFF2-40B4-BE49-F238E27FC236}">
                <a16:creationId xmlns:a16="http://schemas.microsoft.com/office/drawing/2014/main" id="{39C9F19A-F351-406C-97CC-1D5A9E0DB315}"/>
              </a:ext>
            </a:extLst>
          </p:cNvPr>
          <p:cNvSpPr txBox="1"/>
          <p:nvPr/>
        </p:nvSpPr>
        <p:spPr>
          <a:xfrm>
            <a:off x="6911490" y="1125164"/>
            <a:ext cx="5147606" cy="2031325"/>
          </a:xfrm>
          <a:prstGeom prst="rect">
            <a:avLst/>
          </a:prstGeom>
          <a:noFill/>
        </p:spPr>
        <p:txBody>
          <a:bodyPr wrap="square" rtlCol="0">
            <a:spAutoFit/>
          </a:bodyPr>
          <a:lstStyle/>
          <a:p>
            <a:pPr algn="just"/>
            <a:r>
              <a:rPr lang="es-CO" dirty="0">
                <a:solidFill>
                  <a:schemeClr val="bg2">
                    <a:lumMod val="50000"/>
                  </a:schemeClr>
                </a:solidFill>
              </a:rPr>
              <a:t>Siguiendo con las comprobaciones se plotean los residuales para ver si seguían algún patrón, lo cual indicaría que la regresión lineal no sería el modelo adecuado para modelar los datos. Sin embargo, se observa que los datos se distribuyen aleatoriamente alrededor del cero, lo cuál es un indicador positivo de como el modelo se ajusta a los datos.</a:t>
            </a:r>
          </a:p>
        </p:txBody>
      </p:sp>
      <p:sp>
        <p:nvSpPr>
          <p:cNvPr id="9" name="CuadroTexto 8">
            <a:extLst>
              <a:ext uri="{FF2B5EF4-FFF2-40B4-BE49-F238E27FC236}">
                <a16:creationId xmlns:a16="http://schemas.microsoft.com/office/drawing/2014/main" id="{80A34B8C-81B2-4A33-A58F-BEB69797F313}"/>
              </a:ext>
            </a:extLst>
          </p:cNvPr>
          <p:cNvSpPr txBox="1"/>
          <p:nvPr/>
        </p:nvSpPr>
        <p:spPr>
          <a:xfrm>
            <a:off x="948392" y="4833539"/>
            <a:ext cx="5147606" cy="923330"/>
          </a:xfrm>
          <a:prstGeom prst="rect">
            <a:avLst/>
          </a:prstGeom>
          <a:noFill/>
        </p:spPr>
        <p:txBody>
          <a:bodyPr wrap="square" rtlCol="0">
            <a:spAutoFit/>
          </a:bodyPr>
          <a:lstStyle/>
          <a:p>
            <a:pPr algn="just"/>
            <a:r>
              <a:rPr lang="es-CO" dirty="0">
                <a:solidFill>
                  <a:schemeClr val="bg2">
                    <a:lumMod val="50000"/>
                  </a:schemeClr>
                </a:solidFill>
              </a:rPr>
              <a:t>Finalmente se muestra la similitud existente entre las predicciones del modelo y los valores reales de la serie de datos.</a:t>
            </a:r>
          </a:p>
        </p:txBody>
      </p:sp>
    </p:spTree>
    <p:extLst>
      <p:ext uri="{BB962C8B-B14F-4D97-AF65-F5344CB8AC3E}">
        <p14:creationId xmlns:p14="http://schemas.microsoft.com/office/powerpoint/2010/main" val="3464630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2666CBC-1DB7-4EA5-A7DE-C7E8C402F92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2: </a:t>
            </a:r>
            <a:r>
              <a:rPr lang="es-ES" sz="4000" b="1" dirty="0" err="1">
                <a:solidFill>
                  <a:srgbClr val="AEB832"/>
                </a:solidFill>
              </a:rPr>
              <a:t>Clustering</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3F75B24B-6378-4997-8912-95A7444CC9F1}"/>
              </a:ext>
            </a:extLst>
          </p:cNvPr>
          <p:cNvPicPr>
            <a:picLocks noChangeAspect="1"/>
          </p:cNvPicPr>
          <p:nvPr/>
        </p:nvPicPr>
        <p:blipFill>
          <a:blip r:embed="rId4"/>
          <a:stretch>
            <a:fillRect/>
          </a:stretch>
        </p:blipFill>
        <p:spPr>
          <a:xfrm>
            <a:off x="583814" y="2445287"/>
            <a:ext cx="3049860" cy="2150437"/>
          </a:xfrm>
          <a:prstGeom prst="rect">
            <a:avLst/>
          </a:prstGeom>
        </p:spPr>
      </p:pic>
      <p:pic>
        <p:nvPicPr>
          <p:cNvPr id="3" name="Imagen 2">
            <a:extLst>
              <a:ext uri="{FF2B5EF4-FFF2-40B4-BE49-F238E27FC236}">
                <a16:creationId xmlns:a16="http://schemas.microsoft.com/office/drawing/2014/main" id="{9C89EDE0-DEE3-44F4-B33C-319DDFDE44D9}"/>
              </a:ext>
            </a:extLst>
          </p:cNvPr>
          <p:cNvPicPr>
            <a:picLocks noChangeAspect="1"/>
          </p:cNvPicPr>
          <p:nvPr/>
        </p:nvPicPr>
        <p:blipFill>
          <a:blip r:embed="rId5"/>
          <a:stretch>
            <a:fillRect/>
          </a:stretch>
        </p:blipFill>
        <p:spPr>
          <a:xfrm>
            <a:off x="8562437" y="2410083"/>
            <a:ext cx="3279624" cy="2150437"/>
          </a:xfrm>
          <a:prstGeom prst="rect">
            <a:avLst/>
          </a:prstGeom>
        </p:spPr>
      </p:pic>
      <p:pic>
        <p:nvPicPr>
          <p:cNvPr id="7" name="Imagen 6">
            <a:extLst>
              <a:ext uri="{FF2B5EF4-FFF2-40B4-BE49-F238E27FC236}">
                <a16:creationId xmlns:a16="http://schemas.microsoft.com/office/drawing/2014/main" id="{DE4FD61A-300B-4C4A-B0D5-BB3067FD6208}"/>
              </a:ext>
            </a:extLst>
          </p:cNvPr>
          <p:cNvPicPr>
            <a:picLocks noChangeAspect="1"/>
          </p:cNvPicPr>
          <p:nvPr/>
        </p:nvPicPr>
        <p:blipFill>
          <a:blip r:embed="rId6"/>
          <a:stretch>
            <a:fillRect/>
          </a:stretch>
        </p:blipFill>
        <p:spPr>
          <a:xfrm>
            <a:off x="4600139" y="4742644"/>
            <a:ext cx="3288838" cy="2115356"/>
          </a:xfrm>
          <a:prstGeom prst="rect">
            <a:avLst/>
          </a:prstGeom>
        </p:spPr>
      </p:pic>
      <p:sp>
        <p:nvSpPr>
          <p:cNvPr id="8" name="CuadroTexto 7">
            <a:extLst>
              <a:ext uri="{FF2B5EF4-FFF2-40B4-BE49-F238E27FC236}">
                <a16:creationId xmlns:a16="http://schemas.microsoft.com/office/drawing/2014/main" id="{8ED62954-7387-4920-8198-2CFDDE4C1176}"/>
              </a:ext>
            </a:extLst>
          </p:cNvPr>
          <p:cNvSpPr txBox="1"/>
          <p:nvPr/>
        </p:nvSpPr>
        <p:spPr>
          <a:xfrm>
            <a:off x="193020" y="764371"/>
            <a:ext cx="11805956" cy="584775"/>
          </a:xfrm>
          <a:prstGeom prst="rect">
            <a:avLst/>
          </a:prstGeom>
          <a:noFill/>
        </p:spPr>
        <p:txBody>
          <a:bodyPr wrap="square" rtlCol="0">
            <a:spAutoFit/>
          </a:bodyPr>
          <a:lstStyle/>
          <a:p>
            <a:pPr algn="just"/>
            <a:r>
              <a:rPr lang="es-CO" sz="1600" dirty="0">
                <a:solidFill>
                  <a:schemeClr val="bg2">
                    <a:lumMod val="50000"/>
                  </a:schemeClr>
                </a:solidFill>
              </a:rPr>
              <a:t>Una vez la regresión lineal ha sido corrida, se desea analizar si hay </a:t>
            </a:r>
            <a:r>
              <a:rPr lang="es-CO" sz="1600" dirty="0" err="1">
                <a:solidFill>
                  <a:schemeClr val="bg2">
                    <a:lumMod val="50000"/>
                  </a:schemeClr>
                </a:solidFill>
              </a:rPr>
              <a:t>clusters</a:t>
            </a:r>
            <a:r>
              <a:rPr lang="es-CO" sz="1600" dirty="0">
                <a:solidFill>
                  <a:schemeClr val="bg2">
                    <a:lumMod val="50000"/>
                  </a:schemeClr>
                </a:solidFill>
              </a:rPr>
              <a:t> dentro de las regiones que de razón de cuales tienen un mayor porcentaje de accesos web </a:t>
            </a:r>
            <a:r>
              <a:rPr lang="es-CO" sz="1600" dirty="0" err="1">
                <a:solidFill>
                  <a:schemeClr val="bg2">
                    <a:lumMod val="50000"/>
                  </a:schemeClr>
                </a:solidFill>
              </a:rPr>
              <a:t>percapita</a:t>
            </a:r>
            <a:r>
              <a:rPr lang="es-CO" sz="1600" dirty="0">
                <a:solidFill>
                  <a:schemeClr val="bg2">
                    <a:lumMod val="50000"/>
                  </a:schemeClr>
                </a:solidFill>
              </a:rPr>
              <a:t> que otras, y qué variables socioeconómicas los caracteriza.</a:t>
            </a:r>
          </a:p>
        </p:txBody>
      </p:sp>
      <p:sp>
        <p:nvSpPr>
          <p:cNvPr id="9" name="CuadroTexto 8">
            <a:extLst>
              <a:ext uri="{FF2B5EF4-FFF2-40B4-BE49-F238E27FC236}">
                <a16:creationId xmlns:a16="http://schemas.microsoft.com/office/drawing/2014/main" id="{27F1238A-2C89-4277-9F55-5AE5CFBC4109}"/>
              </a:ext>
            </a:extLst>
          </p:cNvPr>
          <p:cNvSpPr txBox="1"/>
          <p:nvPr/>
        </p:nvSpPr>
        <p:spPr>
          <a:xfrm>
            <a:off x="193020" y="1357327"/>
            <a:ext cx="11805956" cy="830997"/>
          </a:xfrm>
          <a:prstGeom prst="rect">
            <a:avLst/>
          </a:prstGeom>
          <a:noFill/>
        </p:spPr>
        <p:txBody>
          <a:bodyPr wrap="square" rtlCol="0">
            <a:spAutoFit/>
          </a:bodyPr>
          <a:lstStyle/>
          <a:p>
            <a:pPr algn="just"/>
            <a:r>
              <a:rPr lang="es-CO" sz="1600" dirty="0">
                <a:solidFill>
                  <a:schemeClr val="bg2">
                    <a:lumMod val="50000"/>
                  </a:schemeClr>
                </a:solidFill>
              </a:rPr>
              <a:t>Debido a que son variables de diferentes unidades, lo primero que se hace es estandarizarlas por medio del módulo “</a:t>
            </a:r>
            <a:r>
              <a:rPr lang="es-CO" sz="1600" dirty="0" err="1">
                <a:solidFill>
                  <a:schemeClr val="bg2">
                    <a:lumMod val="50000"/>
                  </a:schemeClr>
                </a:solidFill>
              </a:rPr>
              <a:t>preprocessing.scale</a:t>
            </a:r>
            <a:r>
              <a:rPr lang="es-CO" sz="1600" dirty="0">
                <a:solidFill>
                  <a:schemeClr val="bg2">
                    <a:lumMod val="50000"/>
                  </a:schemeClr>
                </a:solidFill>
              </a:rPr>
              <a:t> de la librería </a:t>
            </a:r>
            <a:r>
              <a:rPr lang="es-CO" sz="1600" dirty="0" err="1">
                <a:solidFill>
                  <a:schemeClr val="bg2">
                    <a:lumMod val="50000"/>
                  </a:schemeClr>
                </a:solidFill>
              </a:rPr>
              <a:t>sklearn</a:t>
            </a:r>
            <a:r>
              <a:rPr lang="es-CO" sz="1600" dirty="0">
                <a:solidFill>
                  <a:schemeClr val="bg2">
                    <a:lumMod val="50000"/>
                  </a:schemeClr>
                </a:solidFill>
              </a:rPr>
              <a:t> de Python. Posteriormente como se quería ver en un plano cartesiano si se formaban </a:t>
            </a:r>
            <a:r>
              <a:rPr lang="es-CO" sz="1600" dirty="0" err="1">
                <a:solidFill>
                  <a:schemeClr val="bg2">
                    <a:lumMod val="50000"/>
                  </a:schemeClr>
                </a:solidFill>
              </a:rPr>
              <a:t>clusters</a:t>
            </a:r>
            <a:r>
              <a:rPr lang="es-CO" sz="1600" dirty="0">
                <a:solidFill>
                  <a:schemeClr val="bg2">
                    <a:lumMod val="50000"/>
                  </a:schemeClr>
                </a:solidFill>
              </a:rPr>
              <a:t>, se realiza reducción de dimensionalidad primero por medio del componentes principales PCA.</a:t>
            </a:r>
          </a:p>
        </p:txBody>
      </p:sp>
      <p:sp>
        <p:nvSpPr>
          <p:cNvPr id="10" name="CuadroTexto 9">
            <a:extLst>
              <a:ext uri="{FF2B5EF4-FFF2-40B4-BE49-F238E27FC236}">
                <a16:creationId xmlns:a16="http://schemas.microsoft.com/office/drawing/2014/main" id="{ABA8903A-4513-456D-9479-C1F714293D05}"/>
              </a:ext>
            </a:extLst>
          </p:cNvPr>
          <p:cNvSpPr txBox="1"/>
          <p:nvPr/>
        </p:nvSpPr>
        <p:spPr>
          <a:xfrm>
            <a:off x="363195" y="2307833"/>
            <a:ext cx="3379305" cy="276999"/>
          </a:xfrm>
          <a:prstGeom prst="rect">
            <a:avLst/>
          </a:prstGeom>
          <a:noFill/>
        </p:spPr>
        <p:txBody>
          <a:bodyPr wrap="square" rtlCol="0">
            <a:spAutoFit/>
          </a:bodyPr>
          <a:lstStyle/>
          <a:p>
            <a:pPr algn="ctr"/>
            <a:r>
              <a:rPr lang="es-CO" sz="1200" b="1" dirty="0">
                <a:solidFill>
                  <a:schemeClr val="bg1"/>
                </a:solidFill>
              </a:rPr>
              <a:t>Grafica después de PCA</a:t>
            </a:r>
          </a:p>
        </p:txBody>
      </p:sp>
      <p:sp>
        <p:nvSpPr>
          <p:cNvPr id="11" name="CuadroTexto 10">
            <a:extLst>
              <a:ext uri="{FF2B5EF4-FFF2-40B4-BE49-F238E27FC236}">
                <a16:creationId xmlns:a16="http://schemas.microsoft.com/office/drawing/2014/main" id="{6E616B57-B706-42EC-8CD5-7015CD822B26}"/>
              </a:ext>
            </a:extLst>
          </p:cNvPr>
          <p:cNvSpPr txBox="1"/>
          <p:nvPr/>
        </p:nvSpPr>
        <p:spPr>
          <a:xfrm>
            <a:off x="4859924" y="2499340"/>
            <a:ext cx="2455275" cy="2031325"/>
          </a:xfrm>
          <a:prstGeom prst="rect">
            <a:avLst/>
          </a:prstGeom>
          <a:noFill/>
        </p:spPr>
        <p:txBody>
          <a:bodyPr wrap="square" rtlCol="0">
            <a:spAutoFit/>
          </a:bodyPr>
          <a:lstStyle/>
          <a:p>
            <a:pPr algn="just"/>
            <a:r>
              <a:rPr lang="es-CO" sz="1400" dirty="0">
                <a:solidFill>
                  <a:schemeClr val="bg1"/>
                </a:solidFill>
              </a:rPr>
              <a:t>Cómo se observa , no es fácil distinguir si hay o no </a:t>
            </a:r>
            <a:r>
              <a:rPr lang="es-CO" sz="1400" dirty="0" err="1">
                <a:solidFill>
                  <a:schemeClr val="bg1"/>
                </a:solidFill>
              </a:rPr>
              <a:t>clusters</a:t>
            </a:r>
            <a:r>
              <a:rPr lang="es-CO" sz="1400" dirty="0">
                <a:solidFill>
                  <a:schemeClr val="bg1"/>
                </a:solidFill>
              </a:rPr>
              <a:t>, por lo que se concluye que no es una buena aproximación. Además considerando que los dos primeros componentes sólo capturaron el 50% de información, se procede a hacer uso del método de T-SNE</a:t>
            </a:r>
          </a:p>
        </p:txBody>
      </p:sp>
      <p:sp>
        <p:nvSpPr>
          <p:cNvPr id="12" name="CuadroTexto 11">
            <a:extLst>
              <a:ext uri="{FF2B5EF4-FFF2-40B4-BE49-F238E27FC236}">
                <a16:creationId xmlns:a16="http://schemas.microsoft.com/office/drawing/2014/main" id="{A33DACFD-0EF9-4617-B676-F72529F07D81}"/>
              </a:ext>
            </a:extLst>
          </p:cNvPr>
          <p:cNvSpPr txBox="1"/>
          <p:nvPr/>
        </p:nvSpPr>
        <p:spPr>
          <a:xfrm>
            <a:off x="8462756" y="2217023"/>
            <a:ext cx="3379305" cy="276999"/>
          </a:xfrm>
          <a:prstGeom prst="rect">
            <a:avLst/>
          </a:prstGeom>
          <a:noFill/>
        </p:spPr>
        <p:txBody>
          <a:bodyPr wrap="square" rtlCol="0">
            <a:spAutoFit/>
          </a:bodyPr>
          <a:lstStyle/>
          <a:p>
            <a:pPr algn="ctr"/>
            <a:r>
              <a:rPr lang="es-CO" sz="1200" b="1" dirty="0">
                <a:solidFill>
                  <a:schemeClr val="bg1"/>
                </a:solidFill>
              </a:rPr>
              <a:t>Grafica después de T-SNE</a:t>
            </a:r>
          </a:p>
        </p:txBody>
      </p:sp>
      <p:sp>
        <p:nvSpPr>
          <p:cNvPr id="13" name="Flecha: hacia abajo 12">
            <a:extLst>
              <a:ext uri="{FF2B5EF4-FFF2-40B4-BE49-F238E27FC236}">
                <a16:creationId xmlns:a16="http://schemas.microsoft.com/office/drawing/2014/main" id="{8F697F50-9AD0-4B7A-BB81-6634568A664A}"/>
              </a:ext>
            </a:extLst>
          </p:cNvPr>
          <p:cNvSpPr/>
          <p:nvPr/>
        </p:nvSpPr>
        <p:spPr>
          <a:xfrm rot="16200000">
            <a:off x="4121120" y="3123987"/>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Flecha: hacia abajo 13">
            <a:extLst>
              <a:ext uri="{FF2B5EF4-FFF2-40B4-BE49-F238E27FC236}">
                <a16:creationId xmlns:a16="http://schemas.microsoft.com/office/drawing/2014/main" id="{84F96771-42C5-44A5-9FDE-1C1716339965}"/>
              </a:ext>
            </a:extLst>
          </p:cNvPr>
          <p:cNvSpPr/>
          <p:nvPr/>
        </p:nvSpPr>
        <p:spPr>
          <a:xfrm rot="16200000">
            <a:off x="7650438" y="3226990"/>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CuadroTexto 14">
            <a:extLst>
              <a:ext uri="{FF2B5EF4-FFF2-40B4-BE49-F238E27FC236}">
                <a16:creationId xmlns:a16="http://schemas.microsoft.com/office/drawing/2014/main" id="{AD401F9F-4F0D-4E9F-8B32-9C0CC5D702B9}"/>
              </a:ext>
            </a:extLst>
          </p:cNvPr>
          <p:cNvSpPr txBox="1"/>
          <p:nvPr/>
        </p:nvSpPr>
        <p:spPr>
          <a:xfrm>
            <a:off x="8462756" y="4986615"/>
            <a:ext cx="3466066" cy="1815882"/>
          </a:xfrm>
          <a:prstGeom prst="rect">
            <a:avLst/>
          </a:prstGeom>
          <a:noFill/>
        </p:spPr>
        <p:txBody>
          <a:bodyPr wrap="square" rtlCol="0">
            <a:spAutoFit/>
          </a:bodyPr>
          <a:lstStyle/>
          <a:p>
            <a:pPr algn="just"/>
            <a:r>
              <a:rPr lang="es-CO" sz="1400" dirty="0">
                <a:solidFill>
                  <a:schemeClr val="bg1"/>
                </a:solidFill>
              </a:rPr>
              <a:t>T-SNE parece tener un mejor comportamiento ya que es posible observar que hay “nubes” de puntos separadas de otras, lo que es benéfico al momento de hacer </a:t>
            </a:r>
            <a:r>
              <a:rPr lang="es-CO" sz="1400" dirty="0" err="1">
                <a:solidFill>
                  <a:schemeClr val="bg1"/>
                </a:solidFill>
              </a:rPr>
              <a:t>clustering</a:t>
            </a:r>
            <a:r>
              <a:rPr lang="es-CO" sz="1400" dirty="0">
                <a:solidFill>
                  <a:schemeClr val="bg1"/>
                </a:solidFill>
              </a:rPr>
              <a:t>. Se procede a hacer uso del método de K-</a:t>
            </a:r>
            <a:r>
              <a:rPr lang="es-CO" sz="1400" dirty="0" err="1">
                <a:solidFill>
                  <a:schemeClr val="bg1"/>
                </a:solidFill>
              </a:rPr>
              <a:t>means</a:t>
            </a:r>
            <a:r>
              <a:rPr lang="es-CO" sz="1400" dirty="0">
                <a:solidFill>
                  <a:schemeClr val="bg1"/>
                </a:solidFill>
              </a:rPr>
              <a:t> para determinar el número de </a:t>
            </a:r>
            <a:r>
              <a:rPr lang="es-CO" sz="1400" dirty="0" err="1">
                <a:solidFill>
                  <a:schemeClr val="bg1"/>
                </a:solidFill>
              </a:rPr>
              <a:t>clusters</a:t>
            </a:r>
            <a:r>
              <a:rPr lang="es-CO" sz="1400" dirty="0">
                <a:solidFill>
                  <a:schemeClr val="bg1"/>
                </a:solidFill>
              </a:rPr>
              <a:t>, y el método del codo para establecer el número de </a:t>
            </a:r>
            <a:r>
              <a:rPr lang="es-CO" sz="1400" dirty="0" err="1">
                <a:solidFill>
                  <a:schemeClr val="bg1"/>
                </a:solidFill>
              </a:rPr>
              <a:t>clusters</a:t>
            </a:r>
            <a:r>
              <a:rPr lang="es-CO" sz="1400" dirty="0">
                <a:solidFill>
                  <a:schemeClr val="bg1"/>
                </a:solidFill>
              </a:rPr>
              <a:t>.</a:t>
            </a:r>
          </a:p>
        </p:txBody>
      </p:sp>
      <p:sp>
        <p:nvSpPr>
          <p:cNvPr id="16" name="CuadroTexto 15">
            <a:extLst>
              <a:ext uri="{FF2B5EF4-FFF2-40B4-BE49-F238E27FC236}">
                <a16:creationId xmlns:a16="http://schemas.microsoft.com/office/drawing/2014/main" id="{75C1E763-14B5-4390-A3A0-8AFE90219D9B}"/>
              </a:ext>
            </a:extLst>
          </p:cNvPr>
          <p:cNvSpPr txBox="1"/>
          <p:nvPr/>
        </p:nvSpPr>
        <p:spPr>
          <a:xfrm>
            <a:off x="363195" y="5215546"/>
            <a:ext cx="3466066" cy="954107"/>
          </a:xfrm>
          <a:prstGeom prst="rect">
            <a:avLst/>
          </a:prstGeom>
          <a:noFill/>
        </p:spPr>
        <p:txBody>
          <a:bodyPr wrap="square" rtlCol="0">
            <a:spAutoFit/>
          </a:bodyPr>
          <a:lstStyle/>
          <a:p>
            <a:pPr algn="just"/>
            <a:r>
              <a:rPr lang="es-CO" sz="1400" dirty="0">
                <a:solidFill>
                  <a:schemeClr val="bg1"/>
                </a:solidFill>
              </a:rPr>
              <a:t>El método del codo no es concluyente, ya que se pude pensar que la curva cambia en 4 o 5 </a:t>
            </a:r>
            <a:r>
              <a:rPr lang="es-CO" sz="1400" dirty="0" err="1">
                <a:solidFill>
                  <a:schemeClr val="bg1"/>
                </a:solidFill>
              </a:rPr>
              <a:t>clusters</a:t>
            </a:r>
            <a:r>
              <a:rPr lang="es-CO" sz="1400" dirty="0">
                <a:solidFill>
                  <a:schemeClr val="bg1"/>
                </a:solidFill>
              </a:rPr>
              <a:t>, así que se procede a correr el proceso con k=4 y k=5 y comparar.</a:t>
            </a:r>
          </a:p>
        </p:txBody>
      </p:sp>
      <p:sp>
        <p:nvSpPr>
          <p:cNvPr id="17" name="CuadroTexto 16">
            <a:extLst>
              <a:ext uri="{FF2B5EF4-FFF2-40B4-BE49-F238E27FC236}">
                <a16:creationId xmlns:a16="http://schemas.microsoft.com/office/drawing/2014/main" id="{95E8717C-CA4C-420D-B5EF-71013DF8AEE8}"/>
              </a:ext>
            </a:extLst>
          </p:cNvPr>
          <p:cNvSpPr txBox="1"/>
          <p:nvPr/>
        </p:nvSpPr>
        <p:spPr>
          <a:xfrm>
            <a:off x="4509672" y="4581435"/>
            <a:ext cx="3379305" cy="276999"/>
          </a:xfrm>
          <a:prstGeom prst="rect">
            <a:avLst/>
          </a:prstGeom>
          <a:noFill/>
        </p:spPr>
        <p:txBody>
          <a:bodyPr wrap="square" rtlCol="0">
            <a:spAutoFit/>
          </a:bodyPr>
          <a:lstStyle/>
          <a:p>
            <a:pPr algn="ctr"/>
            <a:r>
              <a:rPr lang="es-CO" sz="1200" b="1" dirty="0">
                <a:solidFill>
                  <a:schemeClr val="bg1"/>
                </a:solidFill>
              </a:rPr>
              <a:t>Método del codo</a:t>
            </a:r>
          </a:p>
        </p:txBody>
      </p:sp>
      <p:sp>
        <p:nvSpPr>
          <p:cNvPr id="18" name="Flecha: hacia abajo 17">
            <a:extLst>
              <a:ext uri="{FF2B5EF4-FFF2-40B4-BE49-F238E27FC236}">
                <a16:creationId xmlns:a16="http://schemas.microsoft.com/office/drawing/2014/main" id="{CFCFFA9B-0BE7-4DE4-B940-D86850F6F61A}"/>
              </a:ext>
            </a:extLst>
          </p:cNvPr>
          <p:cNvSpPr/>
          <p:nvPr/>
        </p:nvSpPr>
        <p:spPr>
          <a:xfrm>
            <a:off x="11603522" y="4409743"/>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Flecha: hacia abajo 18">
            <a:extLst>
              <a:ext uri="{FF2B5EF4-FFF2-40B4-BE49-F238E27FC236}">
                <a16:creationId xmlns:a16="http://schemas.microsoft.com/office/drawing/2014/main" id="{FF47AC22-1A2E-40A3-9414-52DADC40ADDF}"/>
              </a:ext>
            </a:extLst>
          </p:cNvPr>
          <p:cNvSpPr/>
          <p:nvPr/>
        </p:nvSpPr>
        <p:spPr>
          <a:xfrm rot="5400000">
            <a:off x="7877258" y="5471781"/>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Flecha: hacia abajo 19">
            <a:extLst>
              <a:ext uri="{FF2B5EF4-FFF2-40B4-BE49-F238E27FC236}">
                <a16:creationId xmlns:a16="http://schemas.microsoft.com/office/drawing/2014/main" id="{A6E23893-8F62-43C8-9C49-605A6EBC9A6F}"/>
              </a:ext>
            </a:extLst>
          </p:cNvPr>
          <p:cNvSpPr/>
          <p:nvPr/>
        </p:nvSpPr>
        <p:spPr>
          <a:xfrm rot="5400000">
            <a:off x="3976161" y="5387470"/>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19478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2666CBC-1DB7-4EA5-A7DE-C7E8C402F92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2: </a:t>
            </a:r>
            <a:r>
              <a:rPr lang="es-ES" sz="4000" b="1" dirty="0" err="1">
                <a:solidFill>
                  <a:srgbClr val="AEB832"/>
                </a:solidFill>
              </a:rPr>
              <a:t>Clustering</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8" name="Imagen 7">
            <a:extLst>
              <a:ext uri="{FF2B5EF4-FFF2-40B4-BE49-F238E27FC236}">
                <a16:creationId xmlns:a16="http://schemas.microsoft.com/office/drawing/2014/main" id="{684782F2-015C-49C4-A814-2111727BA67F}"/>
              </a:ext>
            </a:extLst>
          </p:cNvPr>
          <p:cNvPicPr>
            <a:picLocks noChangeAspect="1"/>
          </p:cNvPicPr>
          <p:nvPr/>
        </p:nvPicPr>
        <p:blipFill>
          <a:blip r:embed="rId4"/>
          <a:stretch>
            <a:fillRect/>
          </a:stretch>
        </p:blipFill>
        <p:spPr>
          <a:xfrm>
            <a:off x="409613" y="1436616"/>
            <a:ext cx="3733800" cy="2590800"/>
          </a:xfrm>
          <a:prstGeom prst="rect">
            <a:avLst/>
          </a:prstGeom>
        </p:spPr>
      </p:pic>
      <p:pic>
        <p:nvPicPr>
          <p:cNvPr id="9" name="Imagen 8">
            <a:extLst>
              <a:ext uri="{FF2B5EF4-FFF2-40B4-BE49-F238E27FC236}">
                <a16:creationId xmlns:a16="http://schemas.microsoft.com/office/drawing/2014/main" id="{D80E7C07-8240-4EEE-9816-DAAA4F282ACE}"/>
              </a:ext>
            </a:extLst>
          </p:cNvPr>
          <p:cNvPicPr>
            <a:picLocks noChangeAspect="1"/>
          </p:cNvPicPr>
          <p:nvPr/>
        </p:nvPicPr>
        <p:blipFill>
          <a:blip r:embed="rId5"/>
          <a:stretch>
            <a:fillRect/>
          </a:stretch>
        </p:blipFill>
        <p:spPr>
          <a:xfrm>
            <a:off x="381038" y="4027416"/>
            <a:ext cx="3762375" cy="2638425"/>
          </a:xfrm>
          <a:prstGeom prst="rect">
            <a:avLst/>
          </a:prstGeom>
        </p:spPr>
      </p:pic>
      <p:sp>
        <p:nvSpPr>
          <p:cNvPr id="12" name="CuadroTexto 11">
            <a:extLst>
              <a:ext uri="{FF2B5EF4-FFF2-40B4-BE49-F238E27FC236}">
                <a16:creationId xmlns:a16="http://schemas.microsoft.com/office/drawing/2014/main" id="{237BC7C6-CBB0-4A46-A934-D6574A1CA823}"/>
              </a:ext>
            </a:extLst>
          </p:cNvPr>
          <p:cNvSpPr txBox="1"/>
          <p:nvPr/>
        </p:nvSpPr>
        <p:spPr>
          <a:xfrm>
            <a:off x="4270241" y="1560976"/>
            <a:ext cx="7080247" cy="3785652"/>
          </a:xfrm>
          <a:prstGeom prst="rect">
            <a:avLst/>
          </a:prstGeom>
          <a:noFill/>
        </p:spPr>
        <p:txBody>
          <a:bodyPr wrap="square" rtlCol="0">
            <a:spAutoFit/>
          </a:bodyPr>
          <a:lstStyle/>
          <a:p>
            <a:pPr algn="just"/>
            <a:r>
              <a:rPr lang="es-CO" sz="1600" dirty="0">
                <a:solidFill>
                  <a:schemeClr val="bg2">
                    <a:lumMod val="50000"/>
                  </a:schemeClr>
                </a:solidFill>
              </a:rPr>
              <a:t>Con el método k-</a:t>
            </a:r>
            <a:r>
              <a:rPr lang="es-CO" sz="1600" dirty="0" err="1">
                <a:solidFill>
                  <a:schemeClr val="bg2">
                    <a:lumMod val="50000"/>
                  </a:schemeClr>
                </a:solidFill>
              </a:rPr>
              <a:t>means</a:t>
            </a:r>
            <a:r>
              <a:rPr lang="es-CO" sz="1600" dirty="0">
                <a:solidFill>
                  <a:schemeClr val="bg2">
                    <a:lumMod val="50000"/>
                  </a:schemeClr>
                </a:solidFill>
              </a:rPr>
              <a:t> se corre el proceso tanto para k=4, como para k=5. Se observa claramente hay dos grupos que en cualquiera de los dos casos siempre se distinguen del resto y son los señalados en rojo. </a:t>
            </a:r>
          </a:p>
          <a:p>
            <a:pPr algn="just"/>
            <a:endParaRPr lang="es-CO" sz="1600" dirty="0">
              <a:solidFill>
                <a:schemeClr val="bg2">
                  <a:lumMod val="50000"/>
                </a:schemeClr>
              </a:solidFill>
            </a:endParaRPr>
          </a:p>
          <a:p>
            <a:pPr algn="just"/>
            <a:r>
              <a:rPr lang="es-CO" sz="1600" dirty="0">
                <a:solidFill>
                  <a:schemeClr val="bg2">
                    <a:lumMod val="50000"/>
                  </a:schemeClr>
                </a:solidFill>
              </a:rPr>
              <a:t>Esto indica a PRIORI, que al parecer si se distinguen diferentes grupos, pero aún no es claro cuantos grupos deberían ser. Así que se procede a hacer uso de otro método de </a:t>
            </a:r>
            <a:r>
              <a:rPr lang="es-CO" sz="1600" dirty="0" err="1">
                <a:solidFill>
                  <a:schemeClr val="bg2">
                    <a:lumMod val="50000"/>
                  </a:schemeClr>
                </a:solidFill>
              </a:rPr>
              <a:t>clustering</a:t>
            </a:r>
            <a:r>
              <a:rPr lang="es-CO" sz="1600" dirty="0">
                <a:solidFill>
                  <a:schemeClr val="bg2">
                    <a:lumMod val="50000"/>
                  </a:schemeClr>
                </a:solidFill>
              </a:rPr>
              <a:t> que permita determinar cuantos grupos deberían ser y si además el método de k-</a:t>
            </a:r>
            <a:r>
              <a:rPr lang="es-CO" sz="1600" dirty="0" err="1">
                <a:solidFill>
                  <a:schemeClr val="bg2">
                    <a:lumMod val="50000"/>
                  </a:schemeClr>
                </a:solidFill>
              </a:rPr>
              <a:t>means</a:t>
            </a:r>
            <a:r>
              <a:rPr lang="es-CO" sz="1600" dirty="0">
                <a:solidFill>
                  <a:schemeClr val="bg2">
                    <a:lumMod val="50000"/>
                  </a:schemeClr>
                </a:solidFill>
              </a:rPr>
              <a:t> puede ser el adecuado para este caso.</a:t>
            </a:r>
          </a:p>
          <a:p>
            <a:pPr algn="just"/>
            <a:endParaRPr lang="es-CO" sz="1600" dirty="0">
              <a:solidFill>
                <a:schemeClr val="bg2">
                  <a:lumMod val="50000"/>
                </a:schemeClr>
              </a:solidFill>
            </a:endParaRPr>
          </a:p>
          <a:p>
            <a:pPr algn="just"/>
            <a:r>
              <a:rPr lang="es-CO" sz="1600" dirty="0">
                <a:solidFill>
                  <a:schemeClr val="bg2">
                    <a:lumMod val="50000"/>
                  </a:schemeClr>
                </a:solidFill>
              </a:rPr>
              <a:t>Se decide entonces hacer uso del método de </a:t>
            </a:r>
            <a:r>
              <a:rPr lang="es-CO" sz="1600" dirty="0" err="1">
                <a:solidFill>
                  <a:schemeClr val="bg2">
                    <a:lumMod val="50000"/>
                  </a:schemeClr>
                </a:solidFill>
              </a:rPr>
              <a:t>clustering</a:t>
            </a:r>
            <a:r>
              <a:rPr lang="es-CO" sz="1600" dirty="0">
                <a:solidFill>
                  <a:schemeClr val="bg2">
                    <a:lumMod val="50000"/>
                  </a:schemeClr>
                </a:solidFill>
              </a:rPr>
              <a:t> por densidad llamado DBSCAN, el cual toma como parámetros </a:t>
            </a:r>
            <a:r>
              <a:rPr lang="es-CO" sz="1600" dirty="0" err="1">
                <a:solidFill>
                  <a:schemeClr val="bg2">
                    <a:lumMod val="50000"/>
                  </a:schemeClr>
                </a:solidFill>
              </a:rPr>
              <a:t>eps</a:t>
            </a:r>
            <a:r>
              <a:rPr lang="es-CO" sz="1600" dirty="0">
                <a:solidFill>
                  <a:schemeClr val="bg2">
                    <a:lumMod val="50000"/>
                  </a:schemeClr>
                </a:solidFill>
              </a:rPr>
              <a:t> y número de </a:t>
            </a:r>
            <a:r>
              <a:rPr lang="es-CO" sz="1600" dirty="0" err="1">
                <a:solidFill>
                  <a:schemeClr val="bg2">
                    <a:lumMod val="50000"/>
                  </a:schemeClr>
                </a:solidFill>
              </a:rPr>
              <a:t>samples</a:t>
            </a:r>
            <a:r>
              <a:rPr lang="es-CO" sz="1600" dirty="0">
                <a:solidFill>
                  <a:schemeClr val="bg2">
                    <a:lumMod val="50000"/>
                  </a:schemeClr>
                </a:solidFill>
              </a:rPr>
              <a:t>. El primero hace referencia a la distancia máxima que debe haber entre dos puntos y el segundo establece el número de puntos mínimo que debe tener un </a:t>
            </a:r>
            <a:r>
              <a:rPr lang="es-CO" sz="1600" dirty="0" err="1">
                <a:solidFill>
                  <a:schemeClr val="bg2">
                    <a:lumMod val="50000"/>
                  </a:schemeClr>
                </a:solidFill>
              </a:rPr>
              <a:t>cluster</a:t>
            </a:r>
            <a:r>
              <a:rPr lang="es-CO" sz="1600" dirty="0">
                <a:solidFill>
                  <a:schemeClr val="bg2">
                    <a:lumMod val="50000"/>
                  </a:schemeClr>
                </a:solidFill>
              </a:rPr>
              <a:t> para ser considerado como uno. A continuación se muestra el desarrollo de este segundo modelo de </a:t>
            </a:r>
            <a:r>
              <a:rPr lang="es-CO" sz="1600" dirty="0" err="1">
                <a:solidFill>
                  <a:schemeClr val="bg2">
                    <a:lumMod val="50000"/>
                  </a:schemeClr>
                </a:solidFill>
              </a:rPr>
              <a:t>clustering</a:t>
            </a:r>
            <a:r>
              <a:rPr lang="es-CO" sz="1600" dirty="0">
                <a:solidFill>
                  <a:schemeClr val="bg2">
                    <a:lumMod val="50000"/>
                  </a:schemeClr>
                </a:solidFill>
              </a:rPr>
              <a:t>.</a:t>
            </a:r>
          </a:p>
        </p:txBody>
      </p:sp>
      <p:sp>
        <p:nvSpPr>
          <p:cNvPr id="2" name="CuadroTexto 1">
            <a:extLst>
              <a:ext uri="{FF2B5EF4-FFF2-40B4-BE49-F238E27FC236}">
                <a16:creationId xmlns:a16="http://schemas.microsoft.com/office/drawing/2014/main" id="{9924CDA7-337A-496D-8FA7-8141F7A257FF}"/>
              </a:ext>
            </a:extLst>
          </p:cNvPr>
          <p:cNvSpPr txBox="1"/>
          <p:nvPr/>
        </p:nvSpPr>
        <p:spPr>
          <a:xfrm>
            <a:off x="649356" y="902664"/>
            <a:ext cx="3733800" cy="376442"/>
          </a:xfrm>
          <a:prstGeom prst="rect">
            <a:avLst/>
          </a:prstGeom>
          <a:noFill/>
        </p:spPr>
        <p:txBody>
          <a:bodyPr wrap="square" rtlCol="0">
            <a:spAutoFit/>
          </a:bodyPr>
          <a:lstStyle/>
          <a:p>
            <a:r>
              <a:rPr lang="es-CO" b="1" i="1" dirty="0">
                <a:solidFill>
                  <a:srgbClr val="AEB832"/>
                </a:solidFill>
              </a:rPr>
              <a:t>K-</a:t>
            </a:r>
            <a:r>
              <a:rPr lang="es-CO" b="1" i="1" dirty="0" err="1">
                <a:solidFill>
                  <a:srgbClr val="AEB832"/>
                </a:solidFill>
              </a:rPr>
              <a:t>means</a:t>
            </a:r>
            <a:r>
              <a:rPr lang="es-CO" b="1" i="1" dirty="0">
                <a:solidFill>
                  <a:srgbClr val="AEB832"/>
                </a:solidFill>
              </a:rPr>
              <a:t>:</a:t>
            </a:r>
          </a:p>
        </p:txBody>
      </p:sp>
      <p:sp>
        <p:nvSpPr>
          <p:cNvPr id="13" name="Elipse 12">
            <a:extLst>
              <a:ext uri="{FF2B5EF4-FFF2-40B4-BE49-F238E27FC236}">
                <a16:creationId xmlns:a16="http://schemas.microsoft.com/office/drawing/2014/main" id="{4F2F0CBA-6496-4008-B450-5128514D0A39}"/>
              </a:ext>
            </a:extLst>
          </p:cNvPr>
          <p:cNvSpPr/>
          <p:nvPr/>
        </p:nvSpPr>
        <p:spPr>
          <a:xfrm rot="3189262">
            <a:off x="2871545" y="1901345"/>
            <a:ext cx="1099678" cy="108705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Elipse 13">
            <a:extLst>
              <a:ext uri="{FF2B5EF4-FFF2-40B4-BE49-F238E27FC236}">
                <a16:creationId xmlns:a16="http://schemas.microsoft.com/office/drawing/2014/main" id="{3110D101-2C7C-464E-B23B-EA8DD1EE8DA4}"/>
              </a:ext>
            </a:extLst>
          </p:cNvPr>
          <p:cNvSpPr/>
          <p:nvPr/>
        </p:nvSpPr>
        <p:spPr>
          <a:xfrm rot="3189262">
            <a:off x="2824380" y="4492145"/>
            <a:ext cx="1099678" cy="108705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Elipse 14">
            <a:extLst>
              <a:ext uri="{FF2B5EF4-FFF2-40B4-BE49-F238E27FC236}">
                <a16:creationId xmlns:a16="http://schemas.microsoft.com/office/drawing/2014/main" id="{771E7B84-2DAD-4F71-85F3-85081C934EF4}"/>
              </a:ext>
            </a:extLst>
          </p:cNvPr>
          <p:cNvSpPr/>
          <p:nvPr/>
        </p:nvSpPr>
        <p:spPr>
          <a:xfrm rot="3189262">
            <a:off x="2187085" y="2861975"/>
            <a:ext cx="1099678" cy="108705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Elipse 15">
            <a:extLst>
              <a:ext uri="{FF2B5EF4-FFF2-40B4-BE49-F238E27FC236}">
                <a16:creationId xmlns:a16="http://schemas.microsoft.com/office/drawing/2014/main" id="{F2CCF24A-6ADB-4972-B433-3BCBB28A3551}"/>
              </a:ext>
            </a:extLst>
          </p:cNvPr>
          <p:cNvSpPr/>
          <p:nvPr/>
        </p:nvSpPr>
        <p:spPr>
          <a:xfrm rot="3189262">
            <a:off x="2115035" y="5407731"/>
            <a:ext cx="1099678" cy="108705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a:extLst>
              <a:ext uri="{FF2B5EF4-FFF2-40B4-BE49-F238E27FC236}">
                <a16:creationId xmlns:a16="http://schemas.microsoft.com/office/drawing/2014/main" id="{1E352202-B3F2-47CF-B184-5CB1585783BA}"/>
              </a:ext>
            </a:extLst>
          </p:cNvPr>
          <p:cNvSpPr txBox="1"/>
          <p:nvPr/>
        </p:nvSpPr>
        <p:spPr>
          <a:xfrm>
            <a:off x="678394" y="1669280"/>
            <a:ext cx="569843" cy="338554"/>
          </a:xfrm>
          <a:prstGeom prst="rect">
            <a:avLst/>
          </a:prstGeom>
          <a:noFill/>
        </p:spPr>
        <p:txBody>
          <a:bodyPr wrap="square" rtlCol="0">
            <a:spAutoFit/>
          </a:bodyPr>
          <a:lstStyle/>
          <a:p>
            <a:r>
              <a:rPr lang="es-CO" sz="1600" b="1" dirty="0">
                <a:solidFill>
                  <a:schemeClr val="bg1"/>
                </a:solidFill>
              </a:rPr>
              <a:t>K=4</a:t>
            </a:r>
          </a:p>
        </p:txBody>
      </p:sp>
      <p:sp>
        <p:nvSpPr>
          <p:cNvPr id="17" name="CuadroTexto 16">
            <a:extLst>
              <a:ext uri="{FF2B5EF4-FFF2-40B4-BE49-F238E27FC236}">
                <a16:creationId xmlns:a16="http://schemas.microsoft.com/office/drawing/2014/main" id="{B13635BB-88B9-488D-9896-3D871FBA8846}"/>
              </a:ext>
            </a:extLst>
          </p:cNvPr>
          <p:cNvSpPr txBox="1"/>
          <p:nvPr/>
        </p:nvSpPr>
        <p:spPr>
          <a:xfrm>
            <a:off x="678395" y="4260080"/>
            <a:ext cx="569843" cy="338554"/>
          </a:xfrm>
          <a:prstGeom prst="rect">
            <a:avLst/>
          </a:prstGeom>
          <a:noFill/>
        </p:spPr>
        <p:txBody>
          <a:bodyPr wrap="square" rtlCol="0">
            <a:spAutoFit/>
          </a:bodyPr>
          <a:lstStyle/>
          <a:p>
            <a:r>
              <a:rPr lang="es-CO" sz="1600" b="1" dirty="0">
                <a:solidFill>
                  <a:schemeClr val="bg1"/>
                </a:solidFill>
              </a:rPr>
              <a:t>K=5</a:t>
            </a:r>
          </a:p>
        </p:txBody>
      </p:sp>
    </p:spTree>
    <p:extLst>
      <p:ext uri="{BB962C8B-B14F-4D97-AF65-F5344CB8AC3E}">
        <p14:creationId xmlns:p14="http://schemas.microsoft.com/office/powerpoint/2010/main" val="334167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inVertical)">
                                      <p:cBhvr>
                                        <p:cTn id="13" dur="500"/>
                                        <p:tgtEl>
                                          <p:spTgt spid="15"/>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2666CBC-1DB7-4EA5-A7DE-C7E8C402F92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2: </a:t>
            </a:r>
            <a:r>
              <a:rPr lang="es-ES" sz="4000" b="1" dirty="0" err="1">
                <a:solidFill>
                  <a:srgbClr val="AEB832"/>
                </a:solidFill>
              </a:rPr>
              <a:t>Clustering</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10" name="Imagen 9">
            <a:extLst>
              <a:ext uri="{FF2B5EF4-FFF2-40B4-BE49-F238E27FC236}">
                <a16:creationId xmlns:a16="http://schemas.microsoft.com/office/drawing/2014/main" id="{99258486-B300-46E3-8207-656D2319D43F}"/>
              </a:ext>
            </a:extLst>
          </p:cNvPr>
          <p:cNvPicPr>
            <a:picLocks noChangeAspect="1"/>
          </p:cNvPicPr>
          <p:nvPr/>
        </p:nvPicPr>
        <p:blipFill>
          <a:blip r:embed="rId4"/>
          <a:stretch>
            <a:fillRect/>
          </a:stretch>
        </p:blipFill>
        <p:spPr>
          <a:xfrm>
            <a:off x="86176" y="1562927"/>
            <a:ext cx="3952875" cy="2724150"/>
          </a:xfrm>
          <a:prstGeom prst="rect">
            <a:avLst/>
          </a:prstGeom>
        </p:spPr>
      </p:pic>
      <p:pic>
        <p:nvPicPr>
          <p:cNvPr id="11" name="Imagen 10">
            <a:extLst>
              <a:ext uri="{FF2B5EF4-FFF2-40B4-BE49-F238E27FC236}">
                <a16:creationId xmlns:a16="http://schemas.microsoft.com/office/drawing/2014/main" id="{5C4B38C9-588F-4B00-9751-8C21EA19AEAC}"/>
              </a:ext>
            </a:extLst>
          </p:cNvPr>
          <p:cNvPicPr>
            <a:picLocks noChangeAspect="1"/>
          </p:cNvPicPr>
          <p:nvPr/>
        </p:nvPicPr>
        <p:blipFill>
          <a:blip r:embed="rId5"/>
          <a:stretch>
            <a:fillRect/>
          </a:stretch>
        </p:blipFill>
        <p:spPr>
          <a:xfrm>
            <a:off x="112680" y="4162423"/>
            <a:ext cx="3962400" cy="2695575"/>
          </a:xfrm>
          <a:prstGeom prst="rect">
            <a:avLst/>
          </a:prstGeom>
        </p:spPr>
      </p:pic>
      <p:sp>
        <p:nvSpPr>
          <p:cNvPr id="12" name="CuadroTexto 11">
            <a:extLst>
              <a:ext uri="{FF2B5EF4-FFF2-40B4-BE49-F238E27FC236}">
                <a16:creationId xmlns:a16="http://schemas.microsoft.com/office/drawing/2014/main" id="{D9453BB3-368A-4FA4-91D8-6AD07C0A1489}"/>
              </a:ext>
            </a:extLst>
          </p:cNvPr>
          <p:cNvSpPr txBox="1"/>
          <p:nvPr/>
        </p:nvSpPr>
        <p:spPr>
          <a:xfrm>
            <a:off x="649356" y="902664"/>
            <a:ext cx="3733800" cy="376442"/>
          </a:xfrm>
          <a:prstGeom prst="rect">
            <a:avLst/>
          </a:prstGeom>
          <a:noFill/>
        </p:spPr>
        <p:txBody>
          <a:bodyPr wrap="square" rtlCol="0">
            <a:spAutoFit/>
          </a:bodyPr>
          <a:lstStyle/>
          <a:p>
            <a:r>
              <a:rPr lang="es-CO" b="1" i="1" dirty="0">
                <a:solidFill>
                  <a:srgbClr val="AEB832"/>
                </a:solidFill>
              </a:rPr>
              <a:t>DBSCAN:</a:t>
            </a:r>
          </a:p>
        </p:txBody>
      </p:sp>
      <p:sp>
        <p:nvSpPr>
          <p:cNvPr id="13" name="CuadroTexto 12">
            <a:extLst>
              <a:ext uri="{FF2B5EF4-FFF2-40B4-BE49-F238E27FC236}">
                <a16:creationId xmlns:a16="http://schemas.microsoft.com/office/drawing/2014/main" id="{64018C60-2AB5-4BC8-93C4-1A26AEEFA5FF}"/>
              </a:ext>
            </a:extLst>
          </p:cNvPr>
          <p:cNvSpPr txBox="1"/>
          <p:nvPr/>
        </p:nvSpPr>
        <p:spPr>
          <a:xfrm>
            <a:off x="678394" y="1669280"/>
            <a:ext cx="739589" cy="338554"/>
          </a:xfrm>
          <a:prstGeom prst="rect">
            <a:avLst/>
          </a:prstGeom>
          <a:noFill/>
        </p:spPr>
        <p:txBody>
          <a:bodyPr wrap="square" rtlCol="0">
            <a:spAutoFit/>
          </a:bodyPr>
          <a:lstStyle/>
          <a:p>
            <a:r>
              <a:rPr lang="es-CO" sz="1600" b="1" dirty="0" err="1">
                <a:solidFill>
                  <a:schemeClr val="bg1"/>
                </a:solidFill>
              </a:rPr>
              <a:t>eps</a:t>
            </a:r>
            <a:r>
              <a:rPr lang="es-CO" sz="1600" b="1" dirty="0">
                <a:solidFill>
                  <a:schemeClr val="bg1"/>
                </a:solidFill>
              </a:rPr>
              <a:t>=5</a:t>
            </a:r>
          </a:p>
        </p:txBody>
      </p:sp>
      <p:sp>
        <p:nvSpPr>
          <p:cNvPr id="14" name="CuadroTexto 13">
            <a:extLst>
              <a:ext uri="{FF2B5EF4-FFF2-40B4-BE49-F238E27FC236}">
                <a16:creationId xmlns:a16="http://schemas.microsoft.com/office/drawing/2014/main" id="{3D80EA29-D152-4F24-BAC2-371EEF177EC6}"/>
              </a:ext>
            </a:extLst>
          </p:cNvPr>
          <p:cNvSpPr txBox="1"/>
          <p:nvPr/>
        </p:nvSpPr>
        <p:spPr>
          <a:xfrm>
            <a:off x="678394" y="4287077"/>
            <a:ext cx="739589" cy="338554"/>
          </a:xfrm>
          <a:prstGeom prst="rect">
            <a:avLst/>
          </a:prstGeom>
          <a:noFill/>
        </p:spPr>
        <p:txBody>
          <a:bodyPr wrap="square" rtlCol="0">
            <a:spAutoFit/>
          </a:bodyPr>
          <a:lstStyle/>
          <a:p>
            <a:r>
              <a:rPr lang="es-CO" sz="1600" b="1" dirty="0" err="1">
                <a:solidFill>
                  <a:schemeClr val="bg1"/>
                </a:solidFill>
              </a:rPr>
              <a:t>eps</a:t>
            </a:r>
            <a:r>
              <a:rPr lang="es-CO" sz="1600" b="1" dirty="0">
                <a:solidFill>
                  <a:schemeClr val="bg1"/>
                </a:solidFill>
              </a:rPr>
              <a:t>=6</a:t>
            </a:r>
          </a:p>
        </p:txBody>
      </p:sp>
      <p:sp>
        <p:nvSpPr>
          <p:cNvPr id="15" name="Elipse 14">
            <a:extLst>
              <a:ext uri="{FF2B5EF4-FFF2-40B4-BE49-F238E27FC236}">
                <a16:creationId xmlns:a16="http://schemas.microsoft.com/office/drawing/2014/main" id="{EEE21B6D-1170-45A7-8DC7-41DE97A3CDFC}"/>
              </a:ext>
            </a:extLst>
          </p:cNvPr>
          <p:cNvSpPr/>
          <p:nvPr/>
        </p:nvSpPr>
        <p:spPr>
          <a:xfrm rot="3189262">
            <a:off x="2724535" y="1945099"/>
            <a:ext cx="1099678" cy="108705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Elipse 15">
            <a:extLst>
              <a:ext uri="{FF2B5EF4-FFF2-40B4-BE49-F238E27FC236}">
                <a16:creationId xmlns:a16="http://schemas.microsoft.com/office/drawing/2014/main" id="{F5B20530-C6EC-4A17-9716-6BCAEE3A0F9D}"/>
              </a:ext>
            </a:extLst>
          </p:cNvPr>
          <p:cNvSpPr/>
          <p:nvPr/>
        </p:nvSpPr>
        <p:spPr>
          <a:xfrm rot="3189262">
            <a:off x="2724534" y="4594821"/>
            <a:ext cx="1099678" cy="108705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CuadroTexto 16">
            <a:extLst>
              <a:ext uri="{FF2B5EF4-FFF2-40B4-BE49-F238E27FC236}">
                <a16:creationId xmlns:a16="http://schemas.microsoft.com/office/drawing/2014/main" id="{1F03C1FD-8C1A-4DF7-8F18-D04DE819CE74}"/>
              </a:ext>
            </a:extLst>
          </p:cNvPr>
          <p:cNvSpPr txBox="1"/>
          <p:nvPr/>
        </p:nvSpPr>
        <p:spPr>
          <a:xfrm>
            <a:off x="4270241" y="1560976"/>
            <a:ext cx="7080247" cy="4770537"/>
          </a:xfrm>
          <a:prstGeom prst="rect">
            <a:avLst/>
          </a:prstGeom>
          <a:noFill/>
        </p:spPr>
        <p:txBody>
          <a:bodyPr wrap="square" rtlCol="0">
            <a:spAutoFit/>
          </a:bodyPr>
          <a:lstStyle/>
          <a:p>
            <a:pPr algn="just"/>
            <a:r>
              <a:rPr lang="es-CO" sz="1600" dirty="0">
                <a:solidFill>
                  <a:schemeClr val="bg2">
                    <a:lumMod val="50000"/>
                  </a:schemeClr>
                </a:solidFill>
              </a:rPr>
              <a:t>Cuando se aplica DBSCAN pasan dos cosas:</a:t>
            </a:r>
          </a:p>
          <a:p>
            <a:pPr algn="just"/>
            <a:endParaRPr lang="es-CO" sz="1600" dirty="0">
              <a:solidFill>
                <a:schemeClr val="bg2">
                  <a:lumMod val="50000"/>
                </a:schemeClr>
              </a:solidFill>
            </a:endParaRPr>
          </a:p>
          <a:p>
            <a:pPr algn="just"/>
            <a:r>
              <a:rPr lang="es-CO" sz="1600" dirty="0">
                <a:solidFill>
                  <a:schemeClr val="bg2">
                    <a:lumMod val="50000"/>
                  </a:schemeClr>
                </a:solidFill>
              </a:rPr>
              <a:t>La primera es que se confirma </a:t>
            </a:r>
            <a:r>
              <a:rPr lang="es-CO" sz="1600" b="1" dirty="0">
                <a:solidFill>
                  <a:schemeClr val="bg2">
                    <a:lumMod val="50000"/>
                  </a:schemeClr>
                </a:solidFill>
              </a:rPr>
              <a:t>que sí hay grupos de diferentes poblaciones</a:t>
            </a:r>
            <a:r>
              <a:rPr lang="es-CO" sz="1600" dirty="0">
                <a:solidFill>
                  <a:schemeClr val="bg2">
                    <a:lumMod val="50000"/>
                  </a:schemeClr>
                </a:solidFill>
              </a:rPr>
              <a:t>, ya que sin importar el método y variando los parámetros sigue prevaleciendo siempre un grupo (señalado en rojo), esto quiere decir que mínimo hay 2 grupos diferentes.</a:t>
            </a:r>
          </a:p>
          <a:p>
            <a:pPr algn="just"/>
            <a:endParaRPr lang="es-CO" sz="1600" dirty="0">
              <a:solidFill>
                <a:schemeClr val="bg2">
                  <a:lumMod val="50000"/>
                </a:schemeClr>
              </a:solidFill>
            </a:endParaRPr>
          </a:p>
          <a:p>
            <a:pPr algn="just"/>
            <a:r>
              <a:rPr lang="es-CO" sz="1600" dirty="0">
                <a:solidFill>
                  <a:schemeClr val="bg2">
                    <a:lumMod val="50000"/>
                  </a:schemeClr>
                </a:solidFill>
              </a:rPr>
              <a:t>La segunda es que ahora DBSCAN abre la posibilidad de no solo 4 o 5 </a:t>
            </a:r>
            <a:r>
              <a:rPr lang="es-CO" sz="1600" dirty="0" err="1">
                <a:solidFill>
                  <a:schemeClr val="bg2">
                    <a:lumMod val="50000"/>
                  </a:schemeClr>
                </a:solidFill>
              </a:rPr>
              <a:t>clusters</a:t>
            </a:r>
            <a:r>
              <a:rPr lang="es-CO" sz="1600" dirty="0">
                <a:solidFill>
                  <a:schemeClr val="bg2">
                    <a:lumMod val="50000"/>
                  </a:schemeClr>
                </a:solidFill>
              </a:rPr>
              <a:t>, sino la posibilidad de 3 </a:t>
            </a:r>
            <a:r>
              <a:rPr lang="es-CO" sz="1600" dirty="0" err="1">
                <a:solidFill>
                  <a:schemeClr val="bg2">
                    <a:lumMod val="50000"/>
                  </a:schemeClr>
                </a:solidFill>
              </a:rPr>
              <a:t>clusters</a:t>
            </a:r>
            <a:r>
              <a:rPr lang="es-CO" sz="1600" dirty="0">
                <a:solidFill>
                  <a:schemeClr val="bg2">
                    <a:lumMod val="50000"/>
                  </a:schemeClr>
                </a:solidFill>
              </a:rPr>
              <a:t> cuando se aumenta el número de puntos mínimos de 5 a 6. Esto implica que hay un </a:t>
            </a:r>
            <a:r>
              <a:rPr lang="es-CO" sz="1600" dirty="0" err="1">
                <a:solidFill>
                  <a:schemeClr val="bg2">
                    <a:lumMod val="50000"/>
                  </a:schemeClr>
                </a:solidFill>
              </a:rPr>
              <a:t>cluster</a:t>
            </a:r>
            <a:r>
              <a:rPr lang="es-CO" sz="1600" dirty="0">
                <a:solidFill>
                  <a:schemeClr val="bg2">
                    <a:lumMod val="50000"/>
                  </a:schemeClr>
                </a:solidFill>
              </a:rPr>
              <a:t> de apenas 5 miembros.</a:t>
            </a:r>
          </a:p>
          <a:p>
            <a:pPr algn="just"/>
            <a:endParaRPr lang="es-CO" sz="1600" dirty="0">
              <a:solidFill>
                <a:schemeClr val="bg2">
                  <a:lumMod val="50000"/>
                </a:schemeClr>
              </a:solidFill>
            </a:endParaRPr>
          </a:p>
          <a:p>
            <a:pPr algn="just"/>
            <a:r>
              <a:rPr lang="es-CO" sz="1600" dirty="0">
                <a:solidFill>
                  <a:schemeClr val="bg2">
                    <a:lumMod val="50000"/>
                  </a:schemeClr>
                </a:solidFill>
              </a:rPr>
              <a:t>Al final se tiene la posibilidad de hacer </a:t>
            </a:r>
            <a:r>
              <a:rPr lang="es-CO" sz="1600" dirty="0" err="1">
                <a:solidFill>
                  <a:schemeClr val="bg2">
                    <a:lumMod val="50000"/>
                  </a:schemeClr>
                </a:solidFill>
              </a:rPr>
              <a:t>clusering</a:t>
            </a:r>
            <a:r>
              <a:rPr lang="es-CO" sz="1600" dirty="0">
                <a:solidFill>
                  <a:schemeClr val="bg2">
                    <a:lumMod val="50000"/>
                  </a:schemeClr>
                </a:solidFill>
              </a:rPr>
              <a:t> entre 3 y 5 grupos, pero había que decidirse por una sola configuración, considerando el poco tiempo que se tenía para experimentar, así que se decide ir por el número intermedio y se elije realizar </a:t>
            </a:r>
            <a:r>
              <a:rPr lang="es-CO" sz="1600" dirty="0" err="1">
                <a:solidFill>
                  <a:schemeClr val="bg2">
                    <a:lumMod val="50000"/>
                  </a:schemeClr>
                </a:solidFill>
              </a:rPr>
              <a:t>clusterign</a:t>
            </a:r>
            <a:r>
              <a:rPr lang="es-CO" sz="1600" dirty="0">
                <a:solidFill>
                  <a:schemeClr val="bg2">
                    <a:lumMod val="50000"/>
                  </a:schemeClr>
                </a:solidFill>
              </a:rPr>
              <a:t> con k=4. Sin embargo, es importante anotar que en un caso de investigación con mayor tiempo, lo riguroso es obtener la data original con base en estos puntos de componentes y analizarlos por medio de una comparación de medias como ANOVA por ejemplo, y realizar esto iterativamente y elegir el parámetro K tal, que genere la máxima diferencia entre grupos, y la mínima dentro grupos. </a:t>
            </a:r>
          </a:p>
        </p:txBody>
      </p:sp>
    </p:spTree>
    <p:extLst>
      <p:ext uri="{BB962C8B-B14F-4D97-AF65-F5344CB8AC3E}">
        <p14:creationId xmlns:p14="http://schemas.microsoft.com/office/powerpoint/2010/main" val="68155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arn(inVertical)">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2666CBC-1DB7-4EA5-A7DE-C7E8C402F92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3: Árboles de decisión</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54050DAB-3E66-4954-97C8-0F0F80FC2EF3}"/>
              </a:ext>
            </a:extLst>
          </p:cNvPr>
          <p:cNvPicPr>
            <a:picLocks noChangeAspect="1"/>
          </p:cNvPicPr>
          <p:nvPr/>
        </p:nvPicPr>
        <p:blipFill>
          <a:blip r:embed="rId4"/>
          <a:stretch>
            <a:fillRect/>
          </a:stretch>
        </p:blipFill>
        <p:spPr>
          <a:xfrm>
            <a:off x="7212770" y="4080860"/>
            <a:ext cx="4657725" cy="2628900"/>
          </a:xfrm>
          <a:prstGeom prst="rect">
            <a:avLst/>
          </a:prstGeom>
        </p:spPr>
      </p:pic>
      <p:sp>
        <p:nvSpPr>
          <p:cNvPr id="7" name="CuadroTexto 6">
            <a:extLst>
              <a:ext uri="{FF2B5EF4-FFF2-40B4-BE49-F238E27FC236}">
                <a16:creationId xmlns:a16="http://schemas.microsoft.com/office/drawing/2014/main" id="{A8E9DC2E-1309-412C-8C2F-1FE99418BE83}"/>
              </a:ext>
            </a:extLst>
          </p:cNvPr>
          <p:cNvSpPr txBox="1"/>
          <p:nvPr/>
        </p:nvSpPr>
        <p:spPr>
          <a:xfrm>
            <a:off x="321509" y="1189382"/>
            <a:ext cx="11548984" cy="1077218"/>
          </a:xfrm>
          <a:prstGeom prst="rect">
            <a:avLst/>
          </a:prstGeom>
          <a:noFill/>
        </p:spPr>
        <p:txBody>
          <a:bodyPr wrap="square" rtlCol="0">
            <a:spAutoFit/>
          </a:bodyPr>
          <a:lstStyle/>
          <a:p>
            <a:pPr algn="just"/>
            <a:r>
              <a:rPr lang="es-CO" sz="1600" dirty="0">
                <a:solidFill>
                  <a:schemeClr val="bg2">
                    <a:lumMod val="50000"/>
                  </a:schemeClr>
                </a:solidFill>
              </a:rPr>
              <a:t>Después de realizar el </a:t>
            </a:r>
            <a:r>
              <a:rPr lang="es-CO" sz="1600" dirty="0" err="1">
                <a:solidFill>
                  <a:schemeClr val="bg2">
                    <a:lumMod val="50000"/>
                  </a:schemeClr>
                </a:solidFill>
              </a:rPr>
              <a:t>clustering</a:t>
            </a:r>
            <a:r>
              <a:rPr lang="es-CO" sz="1600" dirty="0">
                <a:solidFill>
                  <a:schemeClr val="bg2">
                    <a:lumMod val="50000"/>
                  </a:schemeClr>
                </a:solidFill>
              </a:rPr>
              <a:t> por medio de k-</a:t>
            </a:r>
            <a:r>
              <a:rPr lang="es-CO" sz="1600" dirty="0" err="1">
                <a:solidFill>
                  <a:schemeClr val="bg2">
                    <a:lumMod val="50000"/>
                  </a:schemeClr>
                </a:solidFill>
              </a:rPr>
              <a:t>means</a:t>
            </a:r>
            <a:r>
              <a:rPr lang="es-CO" sz="1600" dirty="0">
                <a:solidFill>
                  <a:schemeClr val="bg2">
                    <a:lumMod val="50000"/>
                  </a:schemeClr>
                </a:solidFill>
              </a:rPr>
              <a:t> con k=4, se le asigna a cada tupla o fila de (departamento, año) el número de </a:t>
            </a:r>
            <a:r>
              <a:rPr lang="es-CO" sz="1600" dirty="0" err="1">
                <a:solidFill>
                  <a:schemeClr val="bg2">
                    <a:lumMod val="50000"/>
                  </a:schemeClr>
                </a:solidFill>
              </a:rPr>
              <a:t>cluster</a:t>
            </a:r>
            <a:r>
              <a:rPr lang="es-CO" sz="1600" dirty="0">
                <a:solidFill>
                  <a:schemeClr val="bg2">
                    <a:lumMod val="50000"/>
                  </a:schemeClr>
                </a:solidFill>
              </a:rPr>
              <a:t> al que pertenece. Con esta información, es posible ahora correr un modelo de clasificación de árboles de decisión simulando que se quiere saber a qué </a:t>
            </a:r>
            <a:r>
              <a:rPr lang="es-CO" sz="1600" dirty="0" err="1">
                <a:solidFill>
                  <a:schemeClr val="bg2">
                    <a:lumMod val="50000"/>
                  </a:schemeClr>
                </a:solidFill>
              </a:rPr>
              <a:t>cluster</a:t>
            </a:r>
            <a:r>
              <a:rPr lang="es-CO" sz="1600" dirty="0">
                <a:solidFill>
                  <a:schemeClr val="bg2">
                    <a:lumMod val="50000"/>
                  </a:schemeClr>
                </a:solidFill>
              </a:rPr>
              <a:t> pertenece cada tupla, para que así por medio de este método, nos indique cuales son las variables más significativas al momento de distinguir un grupo del otro.</a:t>
            </a:r>
          </a:p>
        </p:txBody>
      </p:sp>
      <p:pic>
        <p:nvPicPr>
          <p:cNvPr id="3" name="Imagen 2">
            <a:extLst>
              <a:ext uri="{FF2B5EF4-FFF2-40B4-BE49-F238E27FC236}">
                <a16:creationId xmlns:a16="http://schemas.microsoft.com/office/drawing/2014/main" id="{BE79CEE4-24F4-49D8-BBF0-67EBC64E3CA8}"/>
              </a:ext>
            </a:extLst>
          </p:cNvPr>
          <p:cNvPicPr>
            <a:picLocks noChangeAspect="1"/>
          </p:cNvPicPr>
          <p:nvPr/>
        </p:nvPicPr>
        <p:blipFill rotWithShape="1">
          <a:blip r:embed="rId5"/>
          <a:srcRect t="1" r="3302" b="-3719"/>
          <a:stretch/>
        </p:blipFill>
        <p:spPr>
          <a:xfrm>
            <a:off x="2317408" y="3538323"/>
            <a:ext cx="2661824" cy="434685"/>
          </a:xfrm>
          <a:prstGeom prst="rect">
            <a:avLst/>
          </a:prstGeom>
        </p:spPr>
      </p:pic>
      <p:pic>
        <p:nvPicPr>
          <p:cNvPr id="8" name="Imagen 7">
            <a:extLst>
              <a:ext uri="{FF2B5EF4-FFF2-40B4-BE49-F238E27FC236}">
                <a16:creationId xmlns:a16="http://schemas.microsoft.com/office/drawing/2014/main" id="{8F5327A0-DE73-4CCB-BFCC-B886205FDB29}"/>
              </a:ext>
            </a:extLst>
          </p:cNvPr>
          <p:cNvPicPr>
            <a:picLocks noChangeAspect="1"/>
          </p:cNvPicPr>
          <p:nvPr/>
        </p:nvPicPr>
        <p:blipFill>
          <a:blip r:embed="rId6"/>
          <a:stretch>
            <a:fillRect/>
          </a:stretch>
        </p:blipFill>
        <p:spPr>
          <a:xfrm>
            <a:off x="5850695" y="3588978"/>
            <a:ext cx="2724150" cy="333375"/>
          </a:xfrm>
          <a:prstGeom prst="rect">
            <a:avLst/>
          </a:prstGeom>
        </p:spPr>
      </p:pic>
      <p:sp>
        <p:nvSpPr>
          <p:cNvPr id="9" name="Flecha: hacia abajo 8">
            <a:extLst>
              <a:ext uri="{FF2B5EF4-FFF2-40B4-BE49-F238E27FC236}">
                <a16:creationId xmlns:a16="http://schemas.microsoft.com/office/drawing/2014/main" id="{FB581801-D4CA-49A2-BF15-BD8432AD0E1B}"/>
              </a:ext>
            </a:extLst>
          </p:cNvPr>
          <p:cNvSpPr/>
          <p:nvPr/>
        </p:nvSpPr>
        <p:spPr>
          <a:xfrm rot="16200000">
            <a:off x="5176424" y="3487118"/>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ectángulo 9">
            <a:extLst>
              <a:ext uri="{FF2B5EF4-FFF2-40B4-BE49-F238E27FC236}">
                <a16:creationId xmlns:a16="http://schemas.microsoft.com/office/drawing/2014/main" id="{0E4AF187-DEB2-40D3-AA6F-77C3F29D5D31}"/>
              </a:ext>
            </a:extLst>
          </p:cNvPr>
          <p:cNvSpPr/>
          <p:nvPr/>
        </p:nvSpPr>
        <p:spPr>
          <a:xfrm>
            <a:off x="321507" y="2599474"/>
            <a:ext cx="11420117" cy="830997"/>
          </a:xfrm>
          <a:prstGeom prst="rect">
            <a:avLst/>
          </a:prstGeom>
        </p:spPr>
        <p:txBody>
          <a:bodyPr wrap="square">
            <a:spAutoFit/>
          </a:bodyPr>
          <a:lstStyle/>
          <a:p>
            <a:pPr algn="just"/>
            <a:r>
              <a:rPr lang="es-CO" sz="1600" dirty="0">
                <a:solidFill>
                  <a:schemeClr val="bg2">
                    <a:lumMod val="50000"/>
                  </a:schemeClr>
                </a:solidFill>
              </a:rPr>
              <a:t>Es importante anotar que se hicieron pruebas con data de entrenamiento y test, ya que el modelo al compararlo con la data de entrenamiento vs test, presentaba un ajuste del 100% con la data de entrenamiento, lo que significa </a:t>
            </a:r>
            <a:r>
              <a:rPr lang="es-CO" sz="1600" dirty="0" err="1">
                <a:solidFill>
                  <a:schemeClr val="bg2">
                    <a:lumMod val="50000"/>
                  </a:schemeClr>
                </a:solidFill>
              </a:rPr>
              <a:t>overfitting</a:t>
            </a:r>
            <a:r>
              <a:rPr lang="es-CO" sz="1600" dirty="0">
                <a:solidFill>
                  <a:schemeClr val="bg2">
                    <a:lumMod val="50000"/>
                  </a:schemeClr>
                </a:solidFill>
              </a:rPr>
              <a:t>, así que se reduce la profundidad del árbol para  que llegue solo a 5 y así evitar el </a:t>
            </a:r>
            <a:r>
              <a:rPr lang="es-CO" sz="1600" dirty="0" err="1">
                <a:solidFill>
                  <a:schemeClr val="bg2">
                    <a:lumMod val="50000"/>
                  </a:schemeClr>
                </a:solidFill>
              </a:rPr>
              <a:t>overfitting</a:t>
            </a:r>
            <a:r>
              <a:rPr lang="es-CO" sz="1600" dirty="0">
                <a:solidFill>
                  <a:schemeClr val="bg2">
                    <a:lumMod val="50000"/>
                  </a:schemeClr>
                </a:solidFill>
              </a:rPr>
              <a:t>:</a:t>
            </a:r>
          </a:p>
        </p:txBody>
      </p:sp>
      <p:sp>
        <p:nvSpPr>
          <p:cNvPr id="11" name="Rectángulo 10">
            <a:extLst>
              <a:ext uri="{FF2B5EF4-FFF2-40B4-BE49-F238E27FC236}">
                <a16:creationId xmlns:a16="http://schemas.microsoft.com/office/drawing/2014/main" id="{6725A5E4-28AD-4DB8-BE82-2605F2DB73E2}"/>
              </a:ext>
            </a:extLst>
          </p:cNvPr>
          <p:cNvSpPr/>
          <p:nvPr/>
        </p:nvSpPr>
        <p:spPr>
          <a:xfrm>
            <a:off x="170220" y="4404407"/>
            <a:ext cx="6956200" cy="1815882"/>
          </a:xfrm>
          <a:prstGeom prst="rect">
            <a:avLst/>
          </a:prstGeom>
        </p:spPr>
        <p:txBody>
          <a:bodyPr wrap="square">
            <a:spAutoFit/>
          </a:bodyPr>
          <a:lstStyle/>
          <a:p>
            <a:pPr algn="just"/>
            <a:r>
              <a:rPr lang="es-CO" sz="1600" dirty="0">
                <a:solidFill>
                  <a:schemeClr val="bg2">
                    <a:lumMod val="50000"/>
                  </a:schemeClr>
                </a:solidFill>
              </a:rPr>
              <a:t>Por último, al realizar el análisis, el método arroja el gráfico de barras con la comparación de importancia de las variables. Se observa que la tasa de migración es importante, seguida de la mortalidad, la </a:t>
            </a:r>
            <a:r>
              <a:rPr lang="es-CO" sz="1600" dirty="0" err="1">
                <a:solidFill>
                  <a:schemeClr val="bg2">
                    <a:lumMod val="50000"/>
                  </a:schemeClr>
                </a:solidFill>
              </a:rPr>
              <a:t>trm</a:t>
            </a:r>
            <a:r>
              <a:rPr lang="es-CO" sz="1600" dirty="0">
                <a:solidFill>
                  <a:schemeClr val="bg2">
                    <a:lumMod val="50000"/>
                  </a:schemeClr>
                </a:solidFill>
              </a:rPr>
              <a:t>, la población y el </a:t>
            </a:r>
            <a:r>
              <a:rPr lang="es-CO" sz="1600" dirty="0" err="1">
                <a:solidFill>
                  <a:schemeClr val="bg2">
                    <a:lumMod val="50000"/>
                  </a:schemeClr>
                </a:solidFill>
              </a:rPr>
              <a:t>pib</a:t>
            </a:r>
            <a:r>
              <a:rPr lang="es-CO" sz="1600" dirty="0">
                <a:solidFill>
                  <a:schemeClr val="bg2">
                    <a:lumMod val="50000"/>
                  </a:schemeClr>
                </a:solidFill>
              </a:rPr>
              <a:t> </a:t>
            </a:r>
            <a:r>
              <a:rPr lang="es-CO" sz="1600" dirty="0" err="1">
                <a:solidFill>
                  <a:schemeClr val="bg2">
                    <a:lumMod val="50000"/>
                  </a:schemeClr>
                </a:solidFill>
              </a:rPr>
              <a:t>percapita</a:t>
            </a:r>
            <a:r>
              <a:rPr lang="es-CO" sz="1600" dirty="0">
                <a:solidFill>
                  <a:schemeClr val="bg2">
                    <a:lumMod val="50000"/>
                  </a:schemeClr>
                </a:solidFill>
              </a:rPr>
              <a:t>. Así que de todas ellas se eligen 3 para realizar proyección a futuro por medio de análisis de series de tiempo. Se eligen: </a:t>
            </a:r>
            <a:r>
              <a:rPr lang="es-CO" sz="1600" dirty="0" err="1">
                <a:solidFill>
                  <a:schemeClr val="bg2">
                    <a:lumMod val="50000"/>
                  </a:schemeClr>
                </a:solidFill>
              </a:rPr>
              <a:t>mortalidad_ratio</a:t>
            </a:r>
            <a:r>
              <a:rPr lang="es-CO" sz="1600" dirty="0">
                <a:solidFill>
                  <a:schemeClr val="bg2">
                    <a:lumMod val="50000"/>
                  </a:schemeClr>
                </a:solidFill>
              </a:rPr>
              <a:t>, </a:t>
            </a:r>
            <a:r>
              <a:rPr lang="es-CO" sz="1600" dirty="0" err="1">
                <a:solidFill>
                  <a:schemeClr val="bg2">
                    <a:lumMod val="50000"/>
                  </a:schemeClr>
                </a:solidFill>
              </a:rPr>
              <a:t>tasa_migración</a:t>
            </a:r>
            <a:r>
              <a:rPr lang="es-CO" sz="1600" dirty="0">
                <a:solidFill>
                  <a:schemeClr val="bg2">
                    <a:lumMod val="50000"/>
                  </a:schemeClr>
                </a:solidFill>
              </a:rPr>
              <a:t> y </a:t>
            </a:r>
            <a:r>
              <a:rPr lang="es-CO" sz="1600" dirty="0" err="1">
                <a:solidFill>
                  <a:schemeClr val="bg2">
                    <a:lumMod val="50000"/>
                  </a:schemeClr>
                </a:solidFill>
              </a:rPr>
              <a:t>PIB_percapita</a:t>
            </a:r>
            <a:r>
              <a:rPr lang="es-CO" sz="1600" dirty="0">
                <a:solidFill>
                  <a:schemeClr val="bg2">
                    <a:lumMod val="50000"/>
                  </a:schemeClr>
                </a:solidFill>
              </a:rPr>
              <a:t>, ya que se considera que son variables que habría alguna manera de predecir y de afectar, mientas que otras como la </a:t>
            </a:r>
            <a:r>
              <a:rPr lang="es-CO" sz="1600" dirty="0" err="1">
                <a:solidFill>
                  <a:schemeClr val="bg2">
                    <a:lumMod val="50000"/>
                  </a:schemeClr>
                </a:solidFill>
              </a:rPr>
              <a:t>trm</a:t>
            </a:r>
            <a:r>
              <a:rPr lang="es-CO" sz="1600" dirty="0">
                <a:solidFill>
                  <a:schemeClr val="bg2">
                    <a:lumMod val="50000"/>
                  </a:schemeClr>
                </a:solidFill>
              </a:rPr>
              <a:t> no se pueden controlar.</a:t>
            </a:r>
          </a:p>
        </p:txBody>
      </p:sp>
    </p:spTree>
    <p:extLst>
      <p:ext uri="{BB962C8B-B14F-4D97-AF65-F5344CB8AC3E}">
        <p14:creationId xmlns:p14="http://schemas.microsoft.com/office/powerpoint/2010/main" val="1569573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2666CBC-1DB7-4EA5-A7DE-C7E8C402F92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3: </a:t>
            </a:r>
            <a:r>
              <a:rPr lang="es-ES" sz="4000" b="1" dirty="0" err="1">
                <a:solidFill>
                  <a:srgbClr val="AEB832"/>
                </a:solidFill>
              </a:rPr>
              <a:t>Clustering</a:t>
            </a:r>
            <a:r>
              <a:rPr lang="es-ES" sz="4000" b="1" dirty="0">
                <a:solidFill>
                  <a:srgbClr val="AEB832"/>
                </a:solidFill>
              </a:rPr>
              <a:t> simulación</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12" name="Imagen 11">
            <a:extLst>
              <a:ext uri="{FF2B5EF4-FFF2-40B4-BE49-F238E27FC236}">
                <a16:creationId xmlns:a16="http://schemas.microsoft.com/office/drawing/2014/main" id="{E307942D-E5EB-4E23-80FB-FC008C50864C}"/>
              </a:ext>
            </a:extLst>
          </p:cNvPr>
          <p:cNvPicPr>
            <a:picLocks noChangeAspect="1"/>
          </p:cNvPicPr>
          <p:nvPr/>
        </p:nvPicPr>
        <p:blipFill>
          <a:blip r:embed="rId4"/>
          <a:stretch>
            <a:fillRect/>
          </a:stretch>
        </p:blipFill>
        <p:spPr>
          <a:xfrm>
            <a:off x="4829956" y="2605033"/>
            <a:ext cx="7136758" cy="4014427"/>
          </a:xfrm>
          <a:prstGeom prst="rect">
            <a:avLst/>
          </a:prstGeom>
        </p:spPr>
      </p:pic>
      <p:sp>
        <p:nvSpPr>
          <p:cNvPr id="13" name="CuadroTexto 12">
            <a:extLst>
              <a:ext uri="{FF2B5EF4-FFF2-40B4-BE49-F238E27FC236}">
                <a16:creationId xmlns:a16="http://schemas.microsoft.com/office/drawing/2014/main" id="{7A50D95B-A6DF-4E64-A67F-8C12F1ED600E}"/>
              </a:ext>
            </a:extLst>
          </p:cNvPr>
          <p:cNvSpPr txBox="1"/>
          <p:nvPr/>
        </p:nvSpPr>
        <p:spPr>
          <a:xfrm>
            <a:off x="308256" y="994741"/>
            <a:ext cx="11565692" cy="1323439"/>
          </a:xfrm>
          <a:prstGeom prst="rect">
            <a:avLst/>
          </a:prstGeom>
          <a:noFill/>
        </p:spPr>
        <p:txBody>
          <a:bodyPr wrap="square" rtlCol="0">
            <a:spAutoFit/>
          </a:bodyPr>
          <a:lstStyle/>
          <a:p>
            <a:pPr algn="just"/>
            <a:r>
              <a:rPr lang="es-CO" sz="1600" dirty="0">
                <a:solidFill>
                  <a:schemeClr val="bg2">
                    <a:lumMod val="50000"/>
                  </a:schemeClr>
                </a:solidFill>
              </a:rPr>
              <a:t>Se realiza un tablero en </a:t>
            </a:r>
            <a:r>
              <a:rPr lang="es-CO" sz="1600" dirty="0" err="1">
                <a:solidFill>
                  <a:schemeClr val="bg2">
                    <a:lumMod val="50000"/>
                  </a:schemeClr>
                </a:solidFill>
              </a:rPr>
              <a:t>tableau</a:t>
            </a:r>
            <a:r>
              <a:rPr lang="es-CO" sz="1600" dirty="0">
                <a:solidFill>
                  <a:schemeClr val="bg2">
                    <a:lumMod val="50000"/>
                  </a:schemeClr>
                </a:solidFill>
              </a:rPr>
              <a:t> que permite observar la evolución de los departamentos para cada uno de los años y ver si este se mueve de un grupo a otro. Así mismo se demuestra que los grupos son diferentes entre ellos con características muy detalladas entre ellas, por ejemplo el grupo verde (donde esta mayoritariamente Bogotá y Antioquia), presentan los más altos niveles de accesos web </a:t>
            </a:r>
            <a:r>
              <a:rPr lang="es-CO" sz="1600" dirty="0" err="1">
                <a:solidFill>
                  <a:schemeClr val="bg2">
                    <a:lumMod val="50000"/>
                  </a:schemeClr>
                </a:solidFill>
              </a:rPr>
              <a:t>percapita</a:t>
            </a:r>
            <a:r>
              <a:rPr lang="es-CO" sz="1600" dirty="0">
                <a:solidFill>
                  <a:schemeClr val="bg2">
                    <a:lumMod val="50000"/>
                  </a:schemeClr>
                </a:solidFill>
              </a:rPr>
              <a:t>, esperanza de vida y PIB </a:t>
            </a:r>
            <a:r>
              <a:rPr lang="es-CO" sz="1600" dirty="0" err="1">
                <a:solidFill>
                  <a:schemeClr val="bg2">
                    <a:lumMod val="50000"/>
                  </a:schemeClr>
                </a:solidFill>
              </a:rPr>
              <a:t>percapita</a:t>
            </a:r>
            <a:r>
              <a:rPr lang="es-CO" sz="1600" dirty="0">
                <a:solidFill>
                  <a:schemeClr val="bg2">
                    <a:lumMod val="50000"/>
                  </a:schemeClr>
                </a:solidFill>
              </a:rPr>
              <a:t>, mientras que el </a:t>
            </a:r>
            <a:r>
              <a:rPr lang="es-CO" sz="1600" dirty="0" err="1">
                <a:solidFill>
                  <a:schemeClr val="bg2">
                    <a:lumMod val="50000"/>
                  </a:schemeClr>
                </a:solidFill>
              </a:rPr>
              <a:t>cluster</a:t>
            </a:r>
            <a:r>
              <a:rPr lang="es-CO" sz="1600" dirty="0">
                <a:solidFill>
                  <a:schemeClr val="bg2">
                    <a:lumMod val="50000"/>
                  </a:schemeClr>
                </a:solidFill>
              </a:rPr>
              <a:t> rojo (donde está Arauca y Chocó) son el extremo opuesto del primero. Por favor dirigirse al tablero para ver todas las posibilidades.</a:t>
            </a:r>
          </a:p>
        </p:txBody>
      </p:sp>
      <p:pic>
        <p:nvPicPr>
          <p:cNvPr id="15" name="Imagen 14">
            <a:extLst>
              <a:ext uri="{FF2B5EF4-FFF2-40B4-BE49-F238E27FC236}">
                <a16:creationId xmlns:a16="http://schemas.microsoft.com/office/drawing/2014/main" id="{631C9492-2D93-4838-82D2-C6BBB2D31E91}"/>
              </a:ext>
            </a:extLst>
          </p:cNvPr>
          <p:cNvPicPr>
            <a:picLocks noChangeAspect="1"/>
          </p:cNvPicPr>
          <p:nvPr/>
        </p:nvPicPr>
        <p:blipFill rotWithShape="1">
          <a:blip r:embed="rId4"/>
          <a:srcRect l="76153" t="9499" r="840" b="43384"/>
          <a:stretch/>
        </p:blipFill>
        <p:spPr>
          <a:xfrm>
            <a:off x="591250" y="2517919"/>
            <a:ext cx="3636193" cy="4188654"/>
          </a:xfrm>
          <a:prstGeom prst="rect">
            <a:avLst/>
          </a:prstGeom>
        </p:spPr>
      </p:pic>
    </p:spTree>
    <p:extLst>
      <p:ext uri="{BB962C8B-B14F-4D97-AF65-F5344CB8AC3E}">
        <p14:creationId xmlns:p14="http://schemas.microsoft.com/office/powerpoint/2010/main" val="1143765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2666CBC-1DB7-4EA5-A7DE-C7E8C402F92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4: Series de tiempo</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D1608BB1-DBDB-4257-8CE4-774D9E9E6F87}"/>
              </a:ext>
            </a:extLst>
          </p:cNvPr>
          <p:cNvPicPr>
            <a:picLocks noChangeAspect="1"/>
          </p:cNvPicPr>
          <p:nvPr/>
        </p:nvPicPr>
        <p:blipFill>
          <a:blip r:embed="rId4"/>
          <a:stretch>
            <a:fillRect/>
          </a:stretch>
        </p:blipFill>
        <p:spPr>
          <a:xfrm>
            <a:off x="223226" y="2967624"/>
            <a:ext cx="5158382" cy="3390486"/>
          </a:xfrm>
          <a:prstGeom prst="rect">
            <a:avLst/>
          </a:prstGeom>
        </p:spPr>
      </p:pic>
      <p:pic>
        <p:nvPicPr>
          <p:cNvPr id="3" name="Imagen 2">
            <a:extLst>
              <a:ext uri="{FF2B5EF4-FFF2-40B4-BE49-F238E27FC236}">
                <a16:creationId xmlns:a16="http://schemas.microsoft.com/office/drawing/2014/main" id="{476619A8-F57B-486D-AFBB-590D731E86E5}"/>
              </a:ext>
            </a:extLst>
          </p:cNvPr>
          <p:cNvPicPr>
            <a:picLocks noChangeAspect="1"/>
          </p:cNvPicPr>
          <p:nvPr/>
        </p:nvPicPr>
        <p:blipFill>
          <a:blip r:embed="rId5"/>
          <a:stretch>
            <a:fillRect/>
          </a:stretch>
        </p:blipFill>
        <p:spPr>
          <a:xfrm>
            <a:off x="6692330" y="3248462"/>
            <a:ext cx="4505325" cy="2895600"/>
          </a:xfrm>
          <a:prstGeom prst="rect">
            <a:avLst/>
          </a:prstGeom>
        </p:spPr>
      </p:pic>
      <p:sp>
        <p:nvSpPr>
          <p:cNvPr id="7" name="Rectángulo 6">
            <a:extLst>
              <a:ext uri="{FF2B5EF4-FFF2-40B4-BE49-F238E27FC236}">
                <a16:creationId xmlns:a16="http://schemas.microsoft.com/office/drawing/2014/main" id="{FD0FA92A-9895-464B-BF7C-3161CA69ECC7}"/>
              </a:ext>
            </a:extLst>
          </p:cNvPr>
          <p:cNvSpPr/>
          <p:nvPr/>
        </p:nvSpPr>
        <p:spPr>
          <a:xfrm>
            <a:off x="223227" y="1078112"/>
            <a:ext cx="11875561" cy="1323439"/>
          </a:xfrm>
          <a:prstGeom prst="rect">
            <a:avLst/>
          </a:prstGeom>
        </p:spPr>
        <p:txBody>
          <a:bodyPr wrap="square">
            <a:spAutoFit/>
          </a:bodyPr>
          <a:lstStyle/>
          <a:p>
            <a:pPr algn="just"/>
            <a:r>
              <a:rPr lang="es-CO" sz="1600" dirty="0">
                <a:solidFill>
                  <a:schemeClr val="bg2">
                    <a:lumMod val="50000"/>
                  </a:schemeClr>
                </a:solidFill>
              </a:rPr>
              <a:t>Cómo se mencionó anteriormente se eligieron 3 variables para ser proyectadas a futuro. Para la tasa de migración se decide hacer uso del método de </a:t>
            </a:r>
            <a:r>
              <a:rPr lang="es-CO" sz="1600" dirty="0" err="1">
                <a:solidFill>
                  <a:schemeClr val="bg2">
                    <a:lumMod val="50000"/>
                  </a:schemeClr>
                </a:solidFill>
              </a:rPr>
              <a:t>Holt_winters</a:t>
            </a:r>
            <a:r>
              <a:rPr lang="es-CO" sz="1600" dirty="0">
                <a:solidFill>
                  <a:schemeClr val="bg2">
                    <a:lumMod val="50000"/>
                  </a:schemeClr>
                </a:solidFill>
              </a:rPr>
              <a:t>, ya que tiene un comportamiento escalonado, esto se debe a que la data disponible del DANE sólo actualiza el dato cada 5 o 10 años, por lo que durante ese tiempo el mejor estimado es el mismo valor, así que se debía seguir el patrón. </a:t>
            </a:r>
          </a:p>
          <a:p>
            <a:pPr algn="just"/>
            <a:endParaRPr lang="es-CO" sz="1600" dirty="0">
              <a:solidFill>
                <a:schemeClr val="bg2">
                  <a:lumMod val="50000"/>
                </a:schemeClr>
              </a:solidFill>
            </a:endParaRPr>
          </a:p>
          <a:p>
            <a:pPr algn="just"/>
            <a:r>
              <a:rPr lang="es-CO" sz="1600" dirty="0">
                <a:solidFill>
                  <a:schemeClr val="bg2">
                    <a:lumMod val="50000"/>
                  </a:schemeClr>
                </a:solidFill>
              </a:rPr>
              <a:t>En la gráfica se compara el comportamiento real y estimado, y la proyección con Holt-</a:t>
            </a:r>
            <a:r>
              <a:rPr lang="es-CO" sz="1600" dirty="0" err="1">
                <a:solidFill>
                  <a:schemeClr val="bg2">
                    <a:lumMod val="50000"/>
                  </a:schemeClr>
                </a:solidFill>
              </a:rPr>
              <a:t>Winters</a:t>
            </a:r>
            <a:r>
              <a:rPr lang="es-CO" sz="1600" dirty="0">
                <a:solidFill>
                  <a:schemeClr val="bg2">
                    <a:lumMod val="50000"/>
                  </a:schemeClr>
                </a:solidFill>
              </a:rPr>
              <a:t>:</a:t>
            </a:r>
          </a:p>
        </p:txBody>
      </p:sp>
      <p:sp>
        <p:nvSpPr>
          <p:cNvPr id="8" name="CuadroTexto 7">
            <a:extLst>
              <a:ext uri="{FF2B5EF4-FFF2-40B4-BE49-F238E27FC236}">
                <a16:creationId xmlns:a16="http://schemas.microsoft.com/office/drawing/2014/main" id="{CF6D166C-F7FA-4B76-B3EB-0BEC1686BBE7}"/>
              </a:ext>
            </a:extLst>
          </p:cNvPr>
          <p:cNvSpPr txBox="1"/>
          <p:nvPr/>
        </p:nvSpPr>
        <p:spPr>
          <a:xfrm>
            <a:off x="662996" y="2782958"/>
            <a:ext cx="3856383" cy="369332"/>
          </a:xfrm>
          <a:prstGeom prst="rect">
            <a:avLst/>
          </a:prstGeom>
          <a:noFill/>
        </p:spPr>
        <p:txBody>
          <a:bodyPr wrap="square" rtlCol="0">
            <a:spAutoFit/>
          </a:bodyPr>
          <a:lstStyle/>
          <a:p>
            <a:pPr algn="ctr"/>
            <a:r>
              <a:rPr lang="es-CO" b="1" dirty="0" err="1">
                <a:solidFill>
                  <a:schemeClr val="bg1"/>
                </a:solidFill>
              </a:rPr>
              <a:t>Holt_Winters</a:t>
            </a:r>
            <a:r>
              <a:rPr lang="es-CO" b="1" dirty="0">
                <a:solidFill>
                  <a:schemeClr val="bg1"/>
                </a:solidFill>
              </a:rPr>
              <a:t> y Tasa migración</a:t>
            </a:r>
          </a:p>
        </p:txBody>
      </p:sp>
      <p:sp>
        <p:nvSpPr>
          <p:cNvPr id="9" name="CuadroTexto 8">
            <a:extLst>
              <a:ext uri="{FF2B5EF4-FFF2-40B4-BE49-F238E27FC236}">
                <a16:creationId xmlns:a16="http://schemas.microsoft.com/office/drawing/2014/main" id="{DCA7075D-770B-4866-A85C-C88B108A1CE5}"/>
              </a:ext>
            </a:extLst>
          </p:cNvPr>
          <p:cNvSpPr txBox="1"/>
          <p:nvPr/>
        </p:nvSpPr>
        <p:spPr>
          <a:xfrm>
            <a:off x="5662354" y="2663687"/>
            <a:ext cx="6198341" cy="584775"/>
          </a:xfrm>
          <a:prstGeom prst="rect">
            <a:avLst/>
          </a:prstGeom>
          <a:noFill/>
        </p:spPr>
        <p:txBody>
          <a:bodyPr wrap="square" rtlCol="0">
            <a:spAutoFit/>
          </a:bodyPr>
          <a:lstStyle/>
          <a:p>
            <a:r>
              <a:rPr lang="es-CO" sz="1600" dirty="0">
                <a:solidFill>
                  <a:schemeClr val="bg1"/>
                </a:solidFill>
              </a:rPr>
              <a:t>Para el resto de las variables se hace uso de regresiones lineales simples. A continuación se muestra el output de todo el proceso de proyección:</a:t>
            </a:r>
          </a:p>
        </p:txBody>
      </p:sp>
    </p:spTree>
    <p:extLst>
      <p:ext uri="{BB962C8B-B14F-4D97-AF65-F5344CB8AC3E}">
        <p14:creationId xmlns:p14="http://schemas.microsoft.com/office/powerpoint/2010/main" val="2997006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02666CBC-1DB7-4EA5-A7DE-C7E8C402F92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Integración, ajuste y proyecciones:</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227CF622-DAD9-4685-9F52-E86D216C9788}"/>
              </a:ext>
            </a:extLst>
          </p:cNvPr>
          <p:cNvPicPr>
            <a:picLocks noChangeAspect="1"/>
          </p:cNvPicPr>
          <p:nvPr/>
        </p:nvPicPr>
        <p:blipFill>
          <a:blip r:embed="rId4"/>
          <a:stretch>
            <a:fillRect/>
          </a:stretch>
        </p:blipFill>
        <p:spPr>
          <a:xfrm>
            <a:off x="1419100" y="4008708"/>
            <a:ext cx="3724275" cy="2514600"/>
          </a:xfrm>
          <a:prstGeom prst="rect">
            <a:avLst/>
          </a:prstGeom>
        </p:spPr>
      </p:pic>
      <p:sp>
        <p:nvSpPr>
          <p:cNvPr id="3" name="CuadroTexto 2">
            <a:extLst>
              <a:ext uri="{FF2B5EF4-FFF2-40B4-BE49-F238E27FC236}">
                <a16:creationId xmlns:a16="http://schemas.microsoft.com/office/drawing/2014/main" id="{4072544C-FAB6-426F-B695-B39929F4767A}"/>
              </a:ext>
            </a:extLst>
          </p:cNvPr>
          <p:cNvSpPr txBox="1"/>
          <p:nvPr/>
        </p:nvSpPr>
        <p:spPr>
          <a:xfrm>
            <a:off x="1733538" y="3697769"/>
            <a:ext cx="2771335" cy="338554"/>
          </a:xfrm>
          <a:prstGeom prst="rect">
            <a:avLst/>
          </a:prstGeom>
          <a:noFill/>
        </p:spPr>
        <p:txBody>
          <a:bodyPr wrap="square" rtlCol="0">
            <a:spAutoFit/>
          </a:bodyPr>
          <a:lstStyle/>
          <a:p>
            <a:r>
              <a:rPr lang="es-CO" sz="1600" b="1" dirty="0">
                <a:solidFill>
                  <a:schemeClr val="bg2">
                    <a:lumMod val="50000"/>
                  </a:schemeClr>
                </a:solidFill>
              </a:rPr>
              <a:t>Antioquia:</a:t>
            </a:r>
          </a:p>
        </p:txBody>
      </p:sp>
      <p:pic>
        <p:nvPicPr>
          <p:cNvPr id="7" name="Imagen 6">
            <a:extLst>
              <a:ext uri="{FF2B5EF4-FFF2-40B4-BE49-F238E27FC236}">
                <a16:creationId xmlns:a16="http://schemas.microsoft.com/office/drawing/2014/main" id="{94A587AC-0D83-4310-AA75-082597BA37AF}"/>
              </a:ext>
            </a:extLst>
          </p:cNvPr>
          <p:cNvPicPr>
            <a:picLocks noChangeAspect="1"/>
          </p:cNvPicPr>
          <p:nvPr/>
        </p:nvPicPr>
        <p:blipFill>
          <a:blip r:embed="rId5"/>
          <a:stretch>
            <a:fillRect/>
          </a:stretch>
        </p:blipFill>
        <p:spPr>
          <a:xfrm>
            <a:off x="5764695" y="4049208"/>
            <a:ext cx="3743325" cy="2552700"/>
          </a:xfrm>
          <a:prstGeom prst="rect">
            <a:avLst/>
          </a:prstGeom>
        </p:spPr>
      </p:pic>
      <p:sp>
        <p:nvSpPr>
          <p:cNvPr id="8" name="CuadroTexto 7">
            <a:extLst>
              <a:ext uri="{FF2B5EF4-FFF2-40B4-BE49-F238E27FC236}">
                <a16:creationId xmlns:a16="http://schemas.microsoft.com/office/drawing/2014/main" id="{F468C96F-6D14-44D8-A78C-B2367C03A73A}"/>
              </a:ext>
            </a:extLst>
          </p:cNvPr>
          <p:cNvSpPr txBox="1"/>
          <p:nvPr/>
        </p:nvSpPr>
        <p:spPr>
          <a:xfrm>
            <a:off x="6016385" y="3697769"/>
            <a:ext cx="2771335" cy="338554"/>
          </a:xfrm>
          <a:prstGeom prst="rect">
            <a:avLst/>
          </a:prstGeom>
          <a:noFill/>
        </p:spPr>
        <p:txBody>
          <a:bodyPr wrap="square" rtlCol="0">
            <a:spAutoFit/>
          </a:bodyPr>
          <a:lstStyle/>
          <a:p>
            <a:r>
              <a:rPr lang="es-CO" sz="1600" b="1" dirty="0">
                <a:solidFill>
                  <a:schemeClr val="bg2">
                    <a:lumMod val="50000"/>
                  </a:schemeClr>
                </a:solidFill>
              </a:rPr>
              <a:t>Valle del Cauca:</a:t>
            </a:r>
          </a:p>
        </p:txBody>
      </p:sp>
      <p:sp>
        <p:nvSpPr>
          <p:cNvPr id="9" name="Rectángulo 8">
            <a:extLst>
              <a:ext uri="{FF2B5EF4-FFF2-40B4-BE49-F238E27FC236}">
                <a16:creationId xmlns:a16="http://schemas.microsoft.com/office/drawing/2014/main" id="{064DB87A-1087-4E21-B26C-25CC010C2882}"/>
              </a:ext>
            </a:extLst>
          </p:cNvPr>
          <p:cNvSpPr/>
          <p:nvPr/>
        </p:nvSpPr>
        <p:spPr>
          <a:xfrm>
            <a:off x="223227" y="1078112"/>
            <a:ext cx="11875561" cy="1815882"/>
          </a:xfrm>
          <a:prstGeom prst="rect">
            <a:avLst/>
          </a:prstGeom>
        </p:spPr>
        <p:txBody>
          <a:bodyPr wrap="square">
            <a:spAutoFit/>
          </a:bodyPr>
          <a:lstStyle/>
          <a:p>
            <a:pPr algn="just"/>
            <a:r>
              <a:rPr lang="es-CO" sz="1600" dirty="0">
                <a:solidFill>
                  <a:schemeClr val="bg1"/>
                </a:solidFill>
              </a:rPr>
              <a:t>Finalmente con e output de los modelos de proyección de las variables de tasa de migración, PIB </a:t>
            </a:r>
            <a:r>
              <a:rPr lang="es-CO" sz="1600" dirty="0" err="1">
                <a:solidFill>
                  <a:schemeClr val="bg1"/>
                </a:solidFill>
              </a:rPr>
              <a:t>percapita</a:t>
            </a:r>
            <a:r>
              <a:rPr lang="es-CO" sz="1600" dirty="0">
                <a:solidFill>
                  <a:schemeClr val="bg1"/>
                </a:solidFill>
              </a:rPr>
              <a:t> y </a:t>
            </a:r>
            <a:r>
              <a:rPr lang="es-CO" sz="1600" dirty="0" err="1">
                <a:solidFill>
                  <a:schemeClr val="bg1"/>
                </a:solidFill>
              </a:rPr>
              <a:t>mortalidad_ratio</a:t>
            </a:r>
            <a:r>
              <a:rPr lang="es-CO" sz="1600" dirty="0">
                <a:solidFill>
                  <a:schemeClr val="bg1"/>
                </a:solidFill>
              </a:rPr>
              <a:t> (mortalidad infantil/natalidad), se realiza la proyección a 5 años del porcentaje de accesos web/ población para cada una de los departamentos, dejando el resto de variables constantes como si se mantuvieran en 2019, es decir, “</a:t>
            </a:r>
            <a:r>
              <a:rPr lang="es-CO" sz="1600" dirty="0" err="1">
                <a:solidFill>
                  <a:schemeClr val="bg1"/>
                </a:solidFill>
              </a:rPr>
              <a:t>ceteris</a:t>
            </a:r>
            <a:r>
              <a:rPr lang="es-CO" sz="1600" dirty="0">
                <a:solidFill>
                  <a:schemeClr val="bg1"/>
                </a:solidFill>
              </a:rPr>
              <a:t> </a:t>
            </a:r>
            <a:r>
              <a:rPr lang="es-CO" sz="1600" dirty="0" err="1">
                <a:solidFill>
                  <a:schemeClr val="bg1"/>
                </a:solidFill>
              </a:rPr>
              <a:t>paribus</a:t>
            </a:r>
            <a:r>
              <a:rPr lang="es-CO" sz="1600" dirty="0">
                <a:solidFill>
                  <a:schemeClr val="bg1"/>
                </a:solidFill>
              </a:rPr>
              <a:t>”.</a:t>
            </a:r>
          </a:p>
          <a:p>
            <a:pPr algn="just"/>
            <a:endParaRPr lang="es-CO" sz="1600" dirty="0">
              <a:solidFill>
                <a:schemeClr val="bg1"/>
              </a:solidFill>
            </a:endParaRPr>
          </a:p>
          <a:p>
            <a:pPr algn="just"/>
            <a:r>
              <a:rPr lang="es-CO" sz="1600" dirty="0">
                <a:solidFill>
                  <a:schemeClr val="bg1"/>
                </a:solidFill>
              </a:rPr>
              <a:t>Sin embargo, se quiso realizar análisis de sensibilidad (“</a:t>
            </a:r>
            <a:r>
              <a:rPr lang="es-CO" sz="1600" dirty="0" err="1">
                <a:solidFill>
                  <a:schemeClr val="bg1"/>
                </a:solidFill>
              </a:rPr>
              <a:t>what</a:t>
            </a:r>
            <a:r>
              <a:rPr lang="es-CO" sz="1600" dirty="0">
                <a:solidFill>
                  <a:schemeClr val="bg1"/>
                </a:solidFill>
              </a:rPr>
              <a:t> </a:t>
            </a:r>
            <a:r>
              <a:rPr lang="es-CO" sz="1600" dirty="0" err="1">
                <a:solidFill>
                  <a:schemeClr val="bg1"/>
                </a:solidFill>
              </a:rPr>
              <a:t>if</a:t>
            </a:r>
            <a:r>
              <a:rPr lang="es-CO" sz="1600" dirty="0">
                <a:solidFill>
                  <a:schemeClr val="bg1"/>
                </a:solidFill>
              </a:rPr>
              <a:t>”), así que realizó proyecciones considerando aumento y disminuciones de las 3 variables anteriormente mencionadas</a:t>
            </a:r>
            <a:r>
              <a:rPr lang="es-MX" sz="1600" dirty="0">
                <a:solidFill>
                  <a:schemeClr val="bg1"/>
                </a:solidFill>
              </a:rPr>
              <a:t>. Habrá 343 escenarios diferentes, ya que son 7 posibles estados: 0%,+5,+10%,+15%,-5%,-10%,-15%; para 3 diferentes variables =&gt; 7x7x7 = 343 escenarios.</a:t>
            </a:r>
            <a:r>
              <a:rPr lang="es-CO" sz="1600" dirty="0">
                <a:solidFill>
                  <a:schemeClr val="bg1"/>
                </a:solidFill>
              </a:rPr>
              <a:t>  En el notebook se detalla a profundidad este procedimiento.</a:t>
            </a:r>
          </a:p>
        </p:txBody>
      </p:sp>
      <p:sp>
        <p:nvSpPr>
          <p:cNvPr id="10" name="CuadroTexto 9">
            <a:extLst>
              <a:ext uri="{FF2B5EF4-FFF2-40B4-BE49-F238E27FC236}">
                <a16:creationId xmlns:a16="http://schemas.microsoft.com/office/drawing/2014/main" id="{7C06CE00-E997-4C8E-8F58-F138A6B1A387}"/>
              </a:ext>
            </a:extLst>
          </p:cNvPr>
          <p:cNvSpPr txBox="1"/>
          <p:nvPr/>
        </p:nvSpPr>
        <p:spPr>
          <a:xfrm>
            <a:off x="291548" y="3180522"/>
            <a:ext cx="10986052" cy="338554"/>
          </a:xfrm>
          <a:prstGeom prst="rect">
            <a:avLst/>
          </a:prstGeom>
          <a:noFill/>
        </p:spPr>
        <p:txBody>
          <a:bodyPr wrap="square" rtlCol="0">
            <a:spAutoFit/>
          </a:bodyPr>
          <a:lstStyle/>
          <a:p>
            <a:r>
              <a:rPr lang="es-CO" sz="1600" dirty="0">
                <a:solidFill>
                  <a:schemeClr val="bg1"/>
                </a:solidFill>
              </a:rPr>
              <a:t>A continuación se muestra un ejemplo de proyección para dos departamentos:</a:t>
            </a:r>
          </a:p>
        </p:txBody>
      </p:sp>
    </p:spTree>
    <p:extLst>
      <p:ext uri="{BB962C8B-B14F-4D97-AF65-F5344CB8AC3E}">
        <p14:creationId xmlns:p14="http://schemas.microsoft.com/office/powerpoint/2010/main" val="2550476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3441B0E-0BD5-48DB-9FEC-26083F325099}"/>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Reto1: </a:t>
            </a:r>
            <a:r>
              <a:rPr lang="es-ES" sz="4000" b="1" dirty="0" err="1">
                <a:solidFill>
                  <a:srgbClr val="AEB832"/>
                </a:solidFill>
              </a:rPr>
              <a:t>Dashboard</a:t>
            </a:r>
            <a:r>
              <a:rPr lang="es-ES" sz="4000" b="1" dirty="0">
                <a:solidFill>
                  <a:srgbClr val="AEB832"/>
                </a:solidFill>
              </a:rPr>
              <a:t> y </a:t>
            </a:r>
            <a:r>
              <a:rPr lang="es-ES" sz="4000" b="1" dirty="0" err="1">
                <a:solidFill>
                  <a:srgbClr val="AEB832"/>
                </a:solidFill>
              </a:rPr>
              <a:t>simulaciónes</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sp>
        <p:nvSpPr>
          <p:cNvPr id="7" name="Rectángulo 6">
            <a:extLst>
              <a:ext uri="{FF2B5EF4-FFF2-40B4-BE49-F238E27FC236}">
                <a16:creationId xmlns:a16="http://schemas.microsoft.com/office/drawing/2014/main" id="{76D214A3-3765-466C-A2D6-6E29F2A71745}"/>
              </a:ext>
            </a:extLst>
          </p:cNvPr>
          <p:cNvSpPr/>
          <p:nvPr/>
        </p:nvSpPr>
        <p:spPr>
          <a:xfrm>
            <a:off x="223227" y="1078112"/>
            <a:ext cx="11875561" cy="1815882"/>
          </a:xfrm>
          <a:prstGeom prst="rect">
            <a:avLst/>
          </a:prstGeom>
        </p:spPr>
        <p:txBody>
          <a:bodyPr wrap="square">
            <a:spAutoFit/>
          </a:bodyPr>
          <a:lstStyle/>
          <a:p>
            <a:pPr algn="just"/>
            <a:r>
              <a:rPr lang="es-CO" sz="1600" dirty="0">
                <a:solidFill>
                  <a:schemeClr val="bg1"/>
                </a:solidFill>
              </a:rPr>
              <a:t>Se realiza un </a:t>
            </a:r>
            <a:r>
              <a:rPr lang="es-CO" sz="1600" dirty="0" err="1">
                <a:solidFill>
                  <a:schemeClr val="bg1"/>
                </a:solidFill>
              </a:rPr>
              <a:t>dashboard</a:t>
            </a:r>
            <a:r>
              <a:rPr lang="es-CO" sz="1600" dirty="0">
                <a:solidFill>
                  <a:schemeClr val="bg1"/>
                </a:solidFill>
              </a:rPr>
              <a:t> en </a:t>
            </a:r>
            <a:r>
              <a:rPr lang="es-CO" sz="1600" dirty="0" err="1">
                <a:solidFill>
                  <a:schemeClr val="bg1"/>
                </a:solidFill>
              </a:rPr>
              <a:t>tableau</a:t>
            </a:r>
            <a:r>
              <a:rPr lang="es-CO" sz="1600" dirty="0">
                <a:solidFill>
                  <a:schemeClr val="bg1"/>
                </a:solidFill>
              </a:rPr>
              <a:t> que permite establecer diferentes escenarios y </a:t>
            </a:r>
            <a:r>
              <a:rPr lang="es-CO" sz="1600" dirty="0" err="1">
                <a:solidFill>
                  <a:schemeClr val="bg1"/>
                </a:solidFill>
              </a:rPr>
              <a:t>comparlos</a:t>
            </a:r>
            <a:r>
              <a:rPr lang="es-CO" sz="1600" dirty="0">
                <a:solidFill>
                  <a:schemeClr val="bg1"/>
                </a:solidFill>
              </a:rPr>
              <a:t> para 3 diferentes variables: para los accesos web /población, pero además para el número de personas usando computador y el número de personas </a:t>
            </a:r>
            <a:r>
              <a:rPr lang="es-CO" sz="1600" dirty="0" err="1">
                <a:solidFill>
                  <a:schemeClr val="bg1"/>
                </a:solidFill>
              </a:rPr>
              <a:t>uando</a:t>
            </a:r>
            <a:r>
              <a:rPr lang="es-CO" sz="1600" dirty="0">
                <a:solidFill>
                  <a:schemeClr val="bg1"/>
                </a:solidFill>
              </a:rPr>
              <a:t> internet. Esto es posible porque como se mostró en el inicio de la presentación la </a:t>
            </a:r>
            <a:r>
              <a:rPr lang="es-CO" sz="1600" dirty="0" err="1">
                <a:solidFill>
                  <a:schemeClr val="bg1"/>
                </a:solidFill>
              </a:rPr>
              <a:t>corerlacipjnnen</a:t>
            </a:r>
            <a:r>
              <a:rPr lang="es-CO" sz="1600" dirty="0">
                <a:solidFill>
                  <a:schemeClr val="bg1"/>
                </a:solidFill>
              </a:rPr>
              <a:t> entre estas variables es muy alta, </a:t>
            </a:r>
            <a:r>
              <a:rPr lang="es-CO" sz="1600" dirty="0" err="1">
                <a:solidFill>
                  <a:schemeClr val="bg1"/>
                </a:solidFill>
              </a:rPr>
              <a:t>llo</a:t>
            </a:r>
            <a:r>
              <a:rPr lang="es-CO" sz="1600" dirty="0">
                <a:solidFill>
                  <a:schemeClr val="bg1"/>
                </a:solidFill>
              </a:rPr>
              <a:t> que hacer que sea posible extrapolar los resultados. Así que se presenta la posibilidad de proyectar por departamento para 343 escenarios.</a:t>
            </a:r>
          </a:p>
          <a:p>
            <a:pPr algn="just"/>
            <a:endParaRPr lang="es-CO" sz="1600" dirty="0">
              <a:solidFill>
                <a:schemeClr val="bg1"/>
              </a:solidFill>
            </a:endParaRPr>
          </a:p>
          <a:p>
            <a:pPr algn="just"/>
            <a:endParaRPr lang="es-CO" sz="1600" dirty="0">
              <a:solidFill>
                <a:schemeClr val="bg1"/>
              </a:solidFill>
            </a:endParaRPr>
          </a:p>
          <a:p>
            <a:pPr algn="just"/>
            <a:r>
              <a:rPr lang="es-CO" sz="1600" dirty="0">
                <a:solidFill>
                  <a:schemeClr val="bg1"/>
                </a:solidFill>
              </a:rPr>
              <a:t>El tablero es como se muestra  a continuación:</a:t>
            </a:r>
          </a:p>
        </p:txBody>
      </p:sp>
      <p:pic>
        <p:nvPicPr>
          <p:cNvPr id="2" name="Imagen 1">
            <a:extLst>
              <a:ext uri="{FF2B5EF4-FFF2-40B4-BE49-F238E27FC236}">
                <a16:creationId xmlns:a16="http://schemas.microsoft.com/office/drawing/2014/main" id="{8BC74F96-C661-4098-B539-C0CCBFA08927}"/>
              </a:ext>
            </a:extLst>
          </p:cNvPr>
          <p:cNvPicPr>
            <a:picLocks noChangeAspect="1"/>
          </p:cNvPicPr>
          <p:nvPr/>
        </p:nvPicPr>
        <p:blipFill>
          <a:blip r:embed="rId4"/>
          <a:stretch>
            <a:fillRect/>
          </a:stretch>
        </p:blipFill>
        <p:spPr>
          <a:xfrm>
            <a:off x="4309016" y="2461590"/>
            <a:ext cx="7659757" cy="3829879"/>
          </a:xfrm>
          <a:prstGeom prst="rect">
            <a:avLst/>
          </a:prstGeom>
        </p:spPr>
      </p:pic>
      <p:sp>
        <p:nvSpPr>
          <p:cNvPr id="3" name="CuadroTexto 2">
            <a:extLst>
              <a:ext uri="{FF2B5EF4-FFF2-40B4-BE49-F238E27FC236}">
                <a16:creationId xmlns:a16="http://schemas.microsoft.com/office/drawing/2014/main" id="{3BCB24D7-F70A-4077-B18A-DB3FA4622F94}"/>
              </a:ext>
            </a:extLst>
          </p:cNvPr>
          <p:cNvSpPr txBox="1"/>
          <p:nvPr/>
        </p:nvSpPr>
        <p:spPr>
          <a:xfrm>
            <a:off x="331304" y="3233530"/>
            <a:ext cx="3856383" cy="1569660"/>
          </a:xfrm>
          <a:prstGeom prst="rect">
            <a:avLst/>
          </a:prstGeom>
          <a:noFill/>
        </p:spPr>
        <p:txBody>
          <a:bodyPr wrap="square" rtlCol="0">
            <a:spAutoFit/>
          </a:bodyPr>
          <a:lstStyle/>
          <a:p>
            <a:r>
              <a:rPr lang="es-CO" sz="1600" dirty="0">
                <a:solidFill>
                  <a:schemeClr val="bg1"/>
                </a:solidFill>
              </a:rPr>
              <a:t>Junto a esta presentación es enviado un archivo empaquetado en </a:t>
            </a:r>
            <a:r>
              <a:rPr lang="es-CO" sz="1600" dirty="0" err="1">
                <a:solidFill>
                  <a:schemeClr val="bg1"/>
                </a:solidFill>
              </a:rPr>
              <a:t>tableau</a:t>
            </a:r>
            <a:r>
              <a:rPr lang="es-CO" sz="1600" dirty="0">
                <a:solidFill>
                  <a:schemeClr val="bg1"/>
                </a:solidFill>
              </a:rPr>
              <a:t>, el cual puede ser abierto con </a:t>
            </a:r>
            <a:r>
              <a:rPr lang="es-CO" sz="1600" dirty="0" err="1">
                <a:solidFill>
                  <a:schemeClr val="bg1"/>
                </a:solidFill>
              </a:rPr>
              <a:t>tableau</a:t>
            </a:r>
            <a:r>
              <a:rPr lang="es-CO" sz="1600" dirty="0">
                <a:solidFill>
                  <a:schemeClr val="bg1"/>
                </a:solidFill>
              </a:rPr>
              <a:t> </a:t>
            </a:r>
            <a:r>
              <a:rPr lang="es-CO" sz="1600" dirty="0" err="1">
                <a:solidFill>
                  <a:schemeClr val="bg1"/>
                </a:solidFill>
              </a:rPr>
              <a:t>reader</a:t>
            </a:r>
            <a:r>
              <a:rPr lang="es-CO" sz="1600" dirty="0">
                <a:solidFill>
                  <a:schemeClr val="bg1"/>
                </a:solidFill>
              </a:rPr>
              <a:t>, el cual es completamente gratis. Por favor dirigirse al </a:t>
            </a:r>
            <a:r>
              <a:rPr lang="es-CO" sz="1600" dirty="0" err="1">
                <a:solidFill>
                  <a:schemeClr val="bg1"/>
                </a:solidFill>
              </a:rPr>
              <a:t>Read_Me</a:t>
            </a:r>
            <a:r>
              <a:rPr lang="es-CO" sz="1600" dirty="0">
                <a:solidFill>
                  <a:schemeClr val="bg1"/>
                </a:solidFill>
              </a:rPr>
              <a:t> para ver las instrucciones.</a:t>
            </a:r>
          </a:p>
        </p:txBody>
      </p:sp>
    </p:spTree>
    <p:extLst>
      <p:ext uri="{BB962C8B-B14F-4D97-AF65-F5344CB8AC3E}">
        <p14:creationId xmlns:p14="http://schemas.microsoft.com/office/powerpoint/2010/main" val="1499808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3441B0E-0BD5-48DB-9FEC-26083F325099}"/>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Reto1: </a:t>
            </a:r>
            <a:r>
              <a:rPr lang="es-ES" sz="4000" b="1" dirty="0" err="1">
                <a:solidFill>
                  <a:srgbClr val="AEB832"/>
                </a:solidFill>
              </a:rPr>
              <a:t>Dashboard</a:t>
            </a:r>
            <a:r>
              <a:rPr lang="es-ES" sz="4000" b="1" dirty="0">
                <a:solidFill>
                  <a:srgbClr val="AEB832"/>
                </a:solidFill>
              </a:rPr>
              <a:t> y </a:t>
            </a:r>
            <a:r>
              <a:rPr lang="es-ES" sz="4000" b="1" dirty="0" err="1">
                <a:solidFill>
                  <a:srgbClr val="AEB832"/>
                </a:solidFill>
              </a:rPr>
              <a:t>simulaciónes</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9AB7FA63-4F1A-418B-ADCE-E46ED6F9E251}"/>
              </a:ext>
            </a:extLst>
          </p:cNvPr>
          <p:cNvPicPr>
            <a:picLocks noChangeAspect="1"/>
          </p:cNvPicPr>
          <p:nvPr/>
        </p:nvPicPr>
        <p:blipFill rotWithShape="1">
          <a:blip r:embed="rId4"/>
          <a:srcRect t="55134"/>
          <a:stretch/>
        </p:blipFill>
        <p:spPr>
          <a:xfrm>
            <a:off x="251791" y="2967811"/>
            <a:ext cx="11434079" cy="2564972"/>
          </a:xfrm>
          <a:prstGeom prst="rect">
            <a:avLst/>
          </a:prstGeom>
        </p:spPr>
      </p:pic>
      <p:sp>
        <p:nvSpPr>
          <p:cNvPr id="3" name="CuadroTexto 2">
            <a:extLst>
              <a:ext uri="{FF2B5EF4-FFF2-40B4-BE49-F238E27FC236}">
                <a16:creationId xmlns:a16="http://schemas.microsoft.com/office/drawing/2014/main" id="{8C3D39CA-BE18-4DB4-92D1-1D52691D25A8}"/>
              </a:ext>
            </a:extLst>
          </p:cNvPr>
          <p:cNvSpPr txBox="1"/>
          <p:nvPr/>
        </p:nvSpPr>
        <p:spPr>
          <a:xfrm>
            <a:off x="384313" y="1325217"/>
            <a:ext cx="10919791" cy="1323439"/>
          </a:xfrm>
          <a:prstGeom prst="rect">
            <a:avLst/>
          </a:prstGeom>
          <a:noFill/>
        </p:spPr>
        <p:txBody>
          <a:bodyPr wrap="square" rtlCol="0">
            <a:spAutoFit/>
          </a:bodyPr>
          <a:lstStyle/>
          <a:p>
            <a:r>
              <a:rPr lang="es-CO" sz="1600" dirty="0">
                <a:solidFill>
                  <a:schemeClr val="bg1"/>
                </a:solidFill>
              </a:rPr>
              <a:t>Al realizar algunos análisis de sensibilidad de extremos, se observa como la variable más crítica es el PIB </a:t>
            </a:r>
            <a:r>
              <a:rPr lang="es-CO" sz="1600" dirty="0" err="1">
                <a:solidFill>
                  <a:schemeClr val="bg1"/>
                </a:solidFill>
              </a:rPr>
              <a:t>percapita</a:t>
            </a:r>
            <a:r>
              <a:rPr lang="es-CO" sz="1600" dirty="0">
                <a:solidFill>
                  <a:schemeClr val="bg1"/>
                </a:solidFill>
              </a:rPr>
              <a:t>, ya que esta afecta más fuertemente el número de personas usando internet por ejemplo, consiguiente que si se incrementa en un 15% se llegaría a más de 7 millones de personas. Sin embargo, si este disminuyera en la misma proporción, la cifra llegaría a apenas 6,3 millones. Una disminución del 15% de la tasa de migración haría que esta cifra llegara a 6,6 millones, y una disminución de la mortalidad ratio haría que llegara a 6,9 millones.  </a:t>
            </a:r>
          </a:p>
        </p:txBody>
      </p:sp>
    </p:spTree>
    <p:extLst>
      <p:ext uri="{BB962C8B-B14F-4D97-AF65-F5344CB8AC3E}">
        <p14:creationId xmlns:p14="http://schemas.microsoft.com/office/powerpoint/2010/main" val="2222543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51A7042-0061-4468-8993-34E16E60F04D}"/>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1" y="4140"/>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CONTEXTO:</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sp>
        <p:nvSpPr>
          <p:cNvPr id="7" name="Rectángulo 6">
            <a:extLst>
              <a:ext uri="{FF2B5EF4-FFF2-40B4-BE49-F238E27FC236}">
                <a16:creationId xmlns:a16="http://schemas.microsoft.com/office/drawing/2014/main" id="{6892F042-D17A-4A45-AEB9-B7487511A017}"/>
              </a:ext>
            </a:extLst>
          </p:cNvPr>
          <p:cNvSpPr/>
          <p:nvPr/>
        </p:nvSpPr>
        <p:spPr>
          <a:xfrm>
            <a:off x="247473" y="1455290"/>
            <a:ext cx="11292798" cy="4278094"/>
          </a:xfrm>
          <a:prstGeom prst="rect">
            <a:avLst/>
          </a:prstGeom>
        </p:spPr>
        <p:txBody>
          <a:bodyPr wrap="square">
            <a:spAutoFit/>
          </a:bodyPr>
          <a:lstStyle/>
          <a:p>
            <a:pPr algn="just"/>
            <a:r>
              <a:rPr lang="es-ES" sz="1600" dirty="0">
                <a:solidFill>
                  <a:schemeClr val="bg2">
                    <a:lumMod val="50000"/>
                  </a:schemeClr>
                </a:solidFill>
              </a:rPr>
              <a:t>Este </a:t>
            </a:r>
            <a:r>
              <a:rPr lang="es-ES" sz="1600" dirty="0" err="1">
                <a:solidFill>
                  <a:schemeClr val="bg2">
                    <a:lumMod val="50000"/>
                  </a:schemeClr>
                </a:solidFill>
              </a:rPr>
              <a:t>DataJam</a:t>
            </a:r>
            <a:r>
              <a:rPr lang="es-ES" sz="1600" dirty="0">
                <a:solidFill>
                  <a:schemeClr val="bg2">
                    <a:lumMod val="50000"/>
                  </a:schemeClr>
                </a:solidFill>
              </a:rPr>
              <a:t>, organizado por la CRC, ha plantado dos retos: el primero relacionado con las dinámicas regionales y la adopción de las telecomunicaciones, y el segundo, con los factores motivacionales de la portabilidad móvil.</a:t>
            </a:r>
          </a:p>
          <a:p>
            <a:pPr algn="just"/>
            <a:endParaRPr lang="es-CO" sz="1600" dirty="0">
              <a:solidFill>
                <a:schemeClr val="bg2">
                  <a:lumMod val="50000"/>
                </a:schemeClr>
              </a:solidFill>
            </a:endParaRPr>
          </a:p>
          <a:p>
            <a:pPr algn="just"/>
            <a:r>
              <a:rPr lang="es-ES" sz="1600" dirty="0">
                <a:solidFill>
                  <a:schemeClr val="bg2">
                    <a:lumMod val="50000"/>
                  </a:schemeClr>
                </a:solidFill>
              </a:rPr>
              <a:t>El equipo analizó los dos retos y estableció dos preguntas de investigación (que se observan en la portada de esta presentación), para dirigir de manera más clara el estudio, considerando además el contexto nacional, en el cual el MinTIC, desarrolla diferentes políticas públicas, entre ellas la llamada “Vive digital”[2], la cual tiene como uno de sus objetivos, mejorar la penetración de internet y digital en todo el país, que es precisamente nuestro objeto de estudio. Quisimos contrastar el acceso a las tecnologías de la información y comunicaciones con los características sociales y económicas de cada región, esto porque es muy sencillo establecer que las regiones más pobres son las que menor acceso tienen, pero, ¿Qué otros factores afectan?, ¿hay regiones similares que les pasa lo mismo?, ¿es posible sacar una región del atraso digital?, ¿qué debemos hacer para mejorar esta penetración en los siguientes 5 años?.</a:t>
            </a:r>
          </a:p>
          <a:p>
            <a:pPr algn="just"/>
            <a:endParaRPr lang="es-ES" sz="1600" dirty="0">
              <a:solidFill>
                <a:schemeClr val="bg2">
                  <a:lumMod val="50000"/>
                </a:schemeClr>
              </a:solidFill>
            </a:endParaRPr>
          </a:p>
          <a:p>
            <a:pPr algn="just"/>
            <a:r>
              <a:rPr lang="es-ES" sz="1600" dirty="0">
                <a:solidFill>
                  <a:schemeClr val="bg2">
                    <a:lumMod val="50000"/>
                  </a:schemeClr>
                </a:solidFill>
              </a:rPr>
              <a:t>Se hace uso de diferentes fuentes de información provenientes de </a:t>
            </a:r>
            <a:r>
              <a:rPr lang="es-ES" sz="1600" dirty="0" err="1">
                <a:solidFill>
                  <a:schemeClr val="bg2">
                    <a:lumMod val="50000"/>
                  </a:schemeClr>
                </a:solidFill>
              </a:rPr>
              <a:t>PostData</a:t>
            </a:r>
            <a:r>
              <a:rPr lang="es-ES" sz="1600" dirty="0">
                <a:solidFill>
                  <a:schemeClr val="bg2">
                    <a:lumMod val="50000"/>
                  </a:schemeClr>
                </a:solidFill>
              </a:rPr>
              <a:t>, DANE y el Banco de la república para responder estas preguntas. Así mismo, se usa diferentes técnicas estadísticas y de ciencia de datos junto con el visual </a:t>
            </a:r>
            <a:r>
              <a:rPr lang="es-ES" sz="1600" dirty="0" err="1">
                <a:solidFill>
                  <a:schemeClr val="bg2">
                    <a:lumMod val="50000"/>
                  </a:schemeClr>
                </a:solidFill>
              </a:rPr>
              <a:t>analytics</a:t>
            </a:r>
            <a:r>
              <a:rPr lang="es-ES" sz="1600" dirty="0">
                <a:solidFill>
                  <a:schemeClr val="bg2">
                    <a:lumMod val="50000"/>
                  </a:schemeClr>
                </a:solidFill>
              </a:rPr>
              <a:t> para comunicar de manera sencilla los </a:t>
            </a:r>
            <a:r>
              <a:rPr lang="es-ES" sz="1600" dirty="0" err="1">
                <a:solidFill>
                  <a:schemeClr val="bg2">
                    <a:lumMod val="50000"/>
                  </a:schemeClr>
                </a:solidFill>
              </a:rPr>
              <a:t>insights</a:t>
            </a:r>
            <a:r>
              <a:rPr lang="es-ES" sz="1600" dirty="0">
                <a:solidFill>
                  <a:schemeClr val="bg2">
                    <a:lumMod val="50000"/>
                  </a:schemeClr>
                </a:solidFill>
              </a:rPr>
              <a:t> encontrados.</a:t>
            </a:r>
          </a:p>
          <a:p>
            <a:pPr algn="just"/>
            <a:endParaRPr lang="es-ES" sz="1600" dirty="0">
              <a:solidFill>
                <a:schemeClr val="bg2">
                  <a:lumMod val="50000"/>
                </a:schemeClr>
              </a:solidFill>
            </a:endParaRPr>
          </a:p>
          <a:p>
            <a:pPr algn="just"/>
            <a:r>
              <a:rPr lang="es-ES" sz="1600" dirty="0">
                <a:solidFill>
                  <a:schemeClr val="bg2">
                    <a:lumMod val="50000"/>
                  </a:schemeClr>
                </a:solidFill>
              </a:rPr>
              <a:t>Para el segundo reto, se quiso contrastar el comportamiento de las quejas de los usuarios con el número de usuarios que cambiaban de operador, así mismo analizar cuales son las principales quejas en cada uno de los operadores.</a:t>
            </a:r>
            <a:endParaRPr lang="es-CO" sz="1600" dirty="0">
              <a:solidFill>
                <a:schemeClr val="bg2">
                  <a:lumMod val="50000"/>
                </a:schemeClr>
              </a:solidFill>
            </a:endParaRPr>
          </a:p>
        </p:txBody>
      </p:sp>
    </p:spTree>
    <p:extLst>
      <p:ext uri="{BB962C8B-B14F-4D97-AF65-F5344CB8AC3E}">
        <p14:creationId xmlns:p14="http://schemas.microsoft.com/office/powerpoint/2010/main" val="19740825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54ADC93E-5EA6-42C5-AD0E-40825C3FB775}"/>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Calidad y portabilidad numérica (2019)</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1C190130-4795-49A2-B8EC-2AAECB8ED864}"/>
              </a:ext>
            </a:extLst>
          </p:cNvPr>
          <p:cNvPicPr>
            <a:picLocks noChangeAspect="1"/>
          </p:cNvPicPr>
          <p:nvPr/>
        </p:nvPicPr>
        <p:blipFill>
          <a:blip r:embed="rId4"/>
          <a:stretch>
            <a:fillRect/>
          </a:stretch>
        </p:blipFill>
        <p:spPr>
          <a:xfrm>
            <a:off x="238539" y="1029307"/>
            <a:ext cx="7792278" cy="2533832"/>
          </a:xfrm>
          <a:prstGeom prst="rect">
            <a:avLst/>
          </a:prstGeom>
        </p:spPr>
      </p:pic>
      <p:sp>
        <p:nvSpPr>
          <p:cNvPr id="3" name="CuadroTexto 2">
            <a:extLst>
              <a:ext uri="{FF2B5EF4-FFF2-40B4-BE49-F238E27FC236}">
                <a16:creationId xmlns:a16="http://schemas.microsoft.com/office/drawing/2014/main" id="{74CEF7B2-4420-4DE0-8067-170C85F32DA5}"/>
              </a:ext>
            </a:extLst>
          </p:cNvPr>
          <p:cNvSpPr txBox="1"/>
          <p:nvPr/>
        </p:nvSpPr>
        <p:spPr>
          <a:xfrm>
            <a:off x="8205166" y="1212595"/>
            <a:ext cx="3628611" cy="1569660"/>
          </a:xfrm>
          <a:prstGeom prst="rect">
            <a:avLst/>
          </a:prstGeom>
          <a:noFill/>
        </p:spPr>
        <p:txBody>
          <a:bodyPr wrap="square" rtlCol="0">
            <a:spAutoFit/>
          </a:bodyPr>
          <a:lstStyle/>
          <a:p>
            <a:r>
              <a:rPr lang="es-MX" sz="1600" dirty="0">
                <a:solidFill>
                  <a:schemeClr val="bg1"/>
                </a:solidFill>
              </a:rPr>
              <a:t>Se determinaron las principales tipologías de quejas para los principales operadores móviles, estas diez principales no constituyen factores que alteren la relación de las quejas con la portabilidad de manera directa.</a:t>
            </a:r>
            <a:endParaRPr lang="es-ES" sz="1600" dirty="0">
              <a:solidFill>
                <a:schemeClr val="bg1"/>
              </a:solidFill>
            </a:endParaRPr>
          </a:p>
        </p:txBody>
      </p:sp>
      <p:pic>
        <p:nvPicPr>
          <p:cNvPr id="7" name="Imagen 6">
            <a:extLst>
              <a:ext uri="{FF2B5EF4-FFF2-40B4-BE49-F238E27FC236}">
                <a16:creationId xmlns:a16="http://schemas.microsoft.com/office/drawing/2014/main" id="{38C4915C-1654-4E68-94F2-DCAED84DD1FC}"/>
              </a:ext>
            </a:extLst>
          </p:cNvPr>
          <p:cNvPicPr>
            <a:picLocks noChangeAspect="1"/>
          </p:cNvPicPr>
          <p:nvPr/>
        </p:nvPicPr>
        <p:blipFill>
          <a:blip r:embed="rId5"/>
          <a:stretch>
            <a:fillRect/>
          </a:stretch>
        </p:blipFill>
        <p:spPr>
          <a:xfrm>
            <a:off x="3525078" y="3771901"/>
            <a:ext cx="8428384" cy="2854672"/>
          </a:xfrm>
          <a:prstGeom prst="rect">
            <a:avLst/>
          </a:prstGeom>
        </p:spPr>
      </p:pic>
      <p:sp>
        <p:nvSpPr>
          <p:cNvPr id="8" name="CuadroTexto 7">
            <a:extLst>
              <a:ext uri="{FF2B5EF4-FFF2-40B4-BE49-F238E27FC236}">
                <a16:creationId xmlns:a16="http://schemas.microsoft.com/office/drawing/2014/main" id="{2370A294-8333-43A6-AFE6-995740629F40}"/>
              </a:ext>
            </a:extLst>
          </p:cNvPr>
          <p:cNvSpPr txBox="1"/>
          <p:nvPr/>
        </p:nvSpPr>
        <p:spPr>
          <a:xfrm>
            <a:off x="238538" y="4414407"/>
            <a:ext cx="3257550" cy="1569660"/>
          </a:xfrm>
          <a:prstGeom prst="rect">
            <a:avLst/>
          </a:prstGeom>
          <a:noFill/>
        </p:spPr>
        <p:txBody>
          <a:bodyPr wrap="square" rtlCol="0">
            <a:spAutoFit/>
          </a:bodyPr>
          <a:lstStyle/>
          <a:p>
            <a:r>
              <a:rPr lang="es-MX" sz="1600" dirty="0">
                <a:solidFill>
                  <a:schemeClr val="bg1"/>
                </a:solidFill>
              </a:rPr>
              <a:t>Se representaron las portabilidades IN y OUT de los principales operadores, así como el cálculo de su ganancia neta. Es importante aclarar que no se discrimina producto (POSPAGO/PREPAGO)</a:t>
            </a:r>
            <a:endParaRPr lang="es-ES" sz="1600" dirty="0">
              <a:solidFill>
                <a:schemeClr val="bg1"/>
              </a:solidFill>
            </a:endParaRPr>
          </a:p>
        </p:txBody>
      </p:sp>
    </p:spTree>
    <p:extLst>
      <p:ext uri="{BB962C8B-B14F-4D97-AF65-F5344CB8AC3E}">
        <p14:creationId xmlns:p14="http://schemas.microsoft.com/office/powerpoint/2010/main" val="40349618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1E150136-4019-4076-BB7D-7ECFD0A07578}"/>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Calidad y portabilidad numérica (2019)</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6A64C597-3849-4408-88BC-4E714AFB69CF}"/>
              </a:ext>
            </a:extLst>
          </p:cNvPr>
          <p:cNvPicPr>
            <a:picLocks noChangeAspect="1"/>
          </p:cNvPicPr>
          <p:nvPr/>
        </p:nvPicPr>
        <p:blipFill rotWithShape="1">
          <a:blip r:embed="rId4"/>
          <a:srcRect l="765" r="13805" b="5507"/>
          <a:stretch/>
        </p:blipFill>
        <p:spPr>
          <a:xfrm>
            <a:off x="301932" y="1212530"/>
            <a:ext cx="8355050" cy="5198210"/>
          </a:xfrm>
          <a:prstGeom prst="rect">
            <a:avLst/>
          </a:prstGeom>
        </p:spPr>
      </p:pic>
      <p:sp>
        <p:nvSpPr>
          <p:cNvPr id="7" name="CuadroTexto 6">
            <a:extLst>
              <a:ext uri="{FF2B5EF4-FFF2-40B4-BE49-F238E27FC236}">
                <a16:creationId xmlns:a16="http://schemas.microsoft.com/office/drawing/2014/main" id="{9F1EBF92-C64D-43E5-95F9-517FE084C90A}"/>
              </a:ext>
            </a:extLst>
          </p:cNvPr>
          <p:cNvSpPr txBox="1"/>
          <p:nvPr/>
        </p:nvSpPr>
        <p:spPr>
          <a:xfrm>
            <a:off x="8794857" y="2688250"/>
            <a:ext cx="3095211" cy="1323439"/>
          </a:xfrm>
          <a:prstGeom prst="rect">
            <a:avLst/>
          </a:prstGeom>
          <a:noFill/>
        </p:spPr>
        <p:txBody>
          <a:bodyPr wrap="square" rtlCol="0">
            <a:spAutoFit/>
          </a:bodyPr>
          <a:lstStyle/>
          <a:p>
            <a:r>
              <a:rPr lang="es-MX" sz="1600" dirty="0">
                <a:solidFill>
                  <a:schemeClr val="bg1"/>
                </a:solidFill>
              </a:rPr>
              <a:t>Al normalizar la cantidad de quejas y los niveles de portabilidad </a:t>
            </a:r>
            <a:r>
              <a:rPr lang="es-MX" sz="1600" dirty="0" err="1">
                <a:solidFill>
                  <a:schemeClr val="bg1"/>
                </a:solidFill>
              </a:rPr>
              <a:t>Out</a:t>
            </a:r>
            <a:r>
              <a:rPr lang="es-MX" sz="1600" dirty="0">
                <a:solidFill>
                  <a:schemeClr val="bg1"/>
                </a:solidFill>
              </a:rPr>
              <a:t>, esto para que los indicadores no se vean afectados por las cuotas de los operadores en el mercado.</a:t>
            </a:r>
            <a:endParaRPr lang="es-ES" sz="1600" dirty="0">
              <a:solidFill>
                <a:schemeClr val="bg1"/>
              </a:solidFill>
            </a:endParaRPr>
          </a:p>
        </p:txBody>
      </p:sp>
    </p:spTree>
    <p:extLst>
      <p:ext uri="{BB962C8B-B14F-4D97-AF65-F5344CB8AC3E}">
        <p14:creationId xmlns:p14="http://schemas.microsoft.com/office/powerpoint/2010/main" val="28966562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1E150136-4019-4076-BB7D-7ECFD0A07578}"/>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Reto 2: </a:t>
            </a:r>
            <a:r>
              <a:rPr lang="es-ES" sz="4000" b="1" dirty="0" err="1">
                <a:solidFill>
                  <a:srgbClr val="AEB832"/>
                </a:solidFill>
              </a:rPr>
              <a:t>Dashboard</a:t>
            </a:r>
            <a:r>
              <a:rPr lang="es-ES" sz="4000" b="1" dirty="0">
                <a:solidFill>
                  <a:srgbClr val="AEB832"/>
                </a:solidFill>
              </a:rPr>
              <a:t> y conclusiones</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3" name="Imagen 2">
            <a:extLst>
              <a:ext uri="{FF2B5EF4-FFF2-40B4-BE49-F238E27FC236}">
                <a16:creationId xmlns:a16="http://schemas.microsoft.com/office/drawing/2014/main" id="{6A95FA29-35DC-493F-A67D-2E16775E71C3}"/>
              </a:ext>
            </a:extLst>
          </p:cNvPr>
          <p:cNvPicPr>
            <a:picLocks noChangeAspect="1"/>
          </p:cNvPicPr>
          <p:nvPr/>
        </p:nvPicPr>
        <p:blipFill>
          <a:blip r:embed="rId4"/>
          <a:stretch>
            <a:fillRect/>
          </a:stretch>
        </p:blipFill>
        <p:spPr>
          <a:xfrm>
            <a:off x="397613" y="824947"/>
            <a:ext cx="5936558" cy="5913783"/>
          </a:xfrm>
          <a:prstGeom prst="rect">
            <a:avLst/>
          </a:prstGeom>
        </p:spPr>
      </p:pic>
      <p:sp>
        <p:nvSpPr>
          <p:cNvPr id="8" name="CuadroTexto 7">
            <a:extLst>
              <a:ext uri="{FF2B5EF4-FFF2-40B4-BE49-F238E27FC236}">
                <a16:creationId xmlns:a16="http://schemas.microsoft.com/office/drawing/2014/main" id="{7298D7CE-47C6-4824-9367-6292FF8F2C28}"/>
              </a:ext>
            </a:extLst>
          </p:cNvPr>
          <p:cNvSpPr txBox="1"/>
          <p:nvPr/>
        </p:nvSpPr>
        <p:spPr>
          <a:xfrm>
            <a:off x="6334171" y="900909"/>
            <a:ext cx="5290485" cy="5016758"/>
          </a:xfrm>
          <a:prstGeom prst="rect">
            <a:avLst/>
          </a:prstGeom>
          <a:noFill/>
        </p:spPr>
        <p:txBody>
          <a:bodyPr wrap="square" rtlCol="0">
            <a:spAutoFit/>
          </a:bodyPr>
          <a:lstStyle/>
          <a:p>
            <a:pPr marL="285750" indent="-285750">
              <a:buFont typeface="Arial" panose="020B0604020202020204" pitchFamily="34" charset="0"/>
              <a:buChar char="•"/>
            </a:pPr>
            <a:r>
              <a:rPr lang="es-MX" sz="1600" dirty="0">
                <a:solidFill>
                  <a:schemeClr val="bg1"/>
                </a:solidFill>
              </a:rPr>
              <a:t>De los operadores dominantes, </a:t>
            </a:r>
            <a:r>
              <a:rPr lang="es-MX" sz="1600" i="1" dirty="0">
                <a:solidFill>
                  <a:schemeClr val="bg1"/>
                </a:solidFill>
              </a:rPr>
              <a:t>Claro</a:t>
            </a:r>
            <a:r>
              <a:rPr lang="es-MX" sz="1600" dirty="0">
                <a:solidFill>
                  <a:schemeClr val="bg1"/>
                </a:solidFill>
              </a:rPr>
              <a:t> mitiga mejor los errores en facturación, pero sus niveles de publicidad engañosa, es preocupante a comparación de los demás.</a:t>
            </a:r>
          </a:p>
          <a:p>
            <a:pPr marL="285750" indent="-285750">
              <a:buFont typeface="Arial" panose="020B0604020202020204" pitchFamily="34" charset="0"/>
              <a:buChar char="•"/>
            </a:pPr>
            <a:r>
              <a:rPr lang="es-MX" sz="1600" dirty="0">
                <a:solidFill>
                  <a:schemeClr val="bg1"/>
                </a:solidFill>
              </a:rPr>
              <a:t>Tanto </a:t>
            </a:r>
            <a:r>
              <a:rPr lang="es-MX" sz="1600" i="1" dirty="0">
                <a:solidFill>
                  <a:schemeClr val="bg1"/>
                </a:solidFill>
              </a:rPr>
              <a:t>Movistar</a:t>
            </a:r>
            <a:r>
              <a:rPr lang="es-MX" sz="1600" dirty="0">
                <a:solidFill>
                  <a:schemeClr val="bg1"/>
                </a:solidFill>
              </a:rPr>
              <a:t> como </a:t>
            </a:r>
            <a:r>
              <a:rPr lang="es-MX" sz="1600" i="1" dirty="0">
                <a:solidFill>
                  <a:schemeClr val="bg1"/>
                </a:solidFill>
              </a:rPr>
              <a:t>Tigo </a:t>
            </a:r>
            <a:r>
              <a:rPr lang="es-MX" sz="1600" dirty="0">
                <a:solidFill>
                  <a:schemeClr val="bg1"/>
                </a:solidFill>
              </a:rPr>
              <a:t>parecen sufrir con problemas de cobertura, por ello el segundo lugar en el top de sus quejas son relacionadas a la no disponibilidad del servicio.</a:t>
            </a:r>
          </a:p>
          <a:p>
            <a:pPr marL="285750" indent="-285750">
              <a:buFont typeface="Arial" panose="020B0604020202020204" pitchFamily="34" charset="0"/>
              <a:buChar char="•"/>
            </a:pPr>
            <a:r>
              <a:rPr lang="es-MX" sz="1600" i="1" dirty="0">
                <a:solidFill>
                  <a:schemeClr val="bg1"/>
                </a:solidFill>
              </a:rPr>
              <a:t>Movistar </a:t>
            </a:r>
            <a:r>
              <a:rPr lang="es-MX" sz="1600" dirty="0">
                <a:solidFill>
                  <a:schemeClr val="bg1"/>
                </a:solidFill>
              </a:rPr>
              <a:t>a diferencia de los demás operadores sufre en menor medida con temas relacionados a fraudes en contratación.</a:t>
            </a:r>
          </a:p>
          <a:p>
            <a:pPr marL="285750" indent="-285750">
              <a:buFont typeface="Arial" panose="020B0604020202020204" pitchFamily="34" charset="0"/>
              <a:buChar char="•"/>
            </a:pPr>
            <a:r>
              <a:rPr lang="es-MX" sz="1600" dirty="0">
                <a:solidFill>
                  <a:schemeClr val="bg1"/>
                </a:solidFill>
              </a:rPr>
              <a:t>Ambos tipos de portabilidad (IN/OUT) han venido creciendo al pasar los trimestres de 2019, sin embargo de los tres principales operadores, TIGO registra una ganancia neta en sus portabilidad</a:t>
            </a:r>
          </a:p>
          <a:p>
            <a:pPr marL="285750" indent="-285750">
              <a:buFont typeface="Arial" panose="020B0604020202020204" pitchFamily="34" charset="0"/>
              <a:buChar char="•"/>
            </a:pPr>
            <a:r>
              <a:rPr lang="es-MX" sz="1600" dirty="0">
                <a:solidFill>
                  <a:schemeClr val="bg1"/>
                </a:solidFill>
              </a:rPr>
              <a:t>Operadores como ETB y Flash han tenido un índice de portabilidad </a:t>
            </a:r>
            <a:r>
              <a:rPr lang="es-MX" sz="1600" dirty="0" err="1">
                <a:solidFill>
                  <a:schemeClr val="bg1"/>
                </a:solidFill>
              </a:rPr>
              <a:t>Out</a:t>
            </a:r>
            <a:r>
              <a:rPr lang="es-MX" sz="1600" dirty="0">
                <a:solidFill>
                  <a:schemeClr val="bg1"/>
                </a:solidFill>
              </a:rPr>
              <a:t> muy alto a pesar de poseer un nivel de quejas considerablemente bajo, mientras que operadores como </a:t>
            </a:r>
            <a:r>
              <a:rPr lang="es-MX" sz="1600" dirty="0" err="1">
                <a:solidFill>
                  <a:schemeClr val="bg1"/>
                </a:solidFill>
              </a:rPr>
              <a:t>Virgin</a:t>
            </a:r>
            <a:r>
              <a:rPr lang="es-MX" sz="1600" dirty="0">
                <a:solidFill>
                  <a:schemeClr val="bg1"/>
                </a:solidFill>
              </a:rPr>
              <a:t> y Tigo han gestionado muy bien sus quejas, pues a pesar de tener niveles altos en este aspecto, han logrado mitigar sus portabilidades </a:t>
            </a:r>
            <a:r>
              <a:rPr lang="es-MX" sz="1600" dirty="0" err="1">
                <a:solidFill>
                  <a:schemeClr val="bg1"/>
                </a:solidFill>
              </a:rPr>
              <a:t>Out</a:t>
            </a:r>
            <a:r>
              <a:rPr lang="es-MX" sz="1600" dirty="0">
                <a:solidFill>
                  <a:schemeClr val="bg1"/>
                </a:solidFill>
              </a:rPr>
              <a:t>.</a:t>
            </a:r>
          </a:p>
          <a:p>
            <a:pPr marL="285750" indent="-285750">
              <a:buFont typeface="Arial" panose="020B0604020202020204" pitchFamily="34" charset="0"/>
              <a:buChar char="•"/>
            </a:pPr>
            <a:endParaRPr lang="es-ES" sz="1600" i="1" dirty="0">
              <a:solidFill>
                <a:schemeClr val="bg1"/>
              </a:solidFill>
            </a:endParaRPr>
          </a:p>
        </p:txBody>
      </p:sp>
    </p:spTree>
    <p:extLst>
      <p:ext uri="{BB962C8B-B14F-4D97-AF65-F5344CB8AC3E}">
        <p14:creationId xmlns:p14="http://schemas.microsoft.com/office/powerpoint/2010/main" val="1581501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2AFC8E9B-6BB5-4238-A39D-32C87B312052}"/>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CONCLUSIONES GENERALES:</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sp>
        <p:nvSpPr>
          <p:cNvPr id="2" name="CuadroTexto 1">
            <a:extLst>
              <a:ext uri="{FF2B5EF4-FFF2-40B4-BE49-F238E27FC236}">
                <a16:creationId xmlns:a16="http://schemas.microsoft.com/office/drawing/2014/main" id="{2BBA1367-28D7-4CBA-85F1-7D5A8A91F1A5}"/>
              </a:ext>
            </a:extLst>
          </p:cNvPr>
          <p:cNvSpPr txBox="1"/>
          <p:nvPr/>
        </p:nvSpPr>
        <p:spPr>
          <a:xfrm>
            <a:off x="510210" y="1113183"/>
            <a:ext cx="10840278" cy="5355312"/>
          </a:xfrm>
          <a:prstGeom prst="rect">
            <a:avLst/>
          </a:prstGeom>
          <a:noFill/>
        </p:spPr>
        <p:txBody>
          <a:bodyPr wrap="square" rtlCol="0">
            <a:spAutoFit/>
          </a:bodyPr>
          <a:lstStyle/>
          <a:p>
            <a:pPr marL="285750" indent="-285750">
              <a:buFont typeface="Arial" panose="020B0604020202020204" pitchFamily="34" charset="0"/>
              <a:buChar char="•"/>
            </a:pPr>
            <a:r>
              <a:rPr lang="es-CO" dirty="0">
                <a:solidFill>
                  <a:schemeClr val="bg1"/>
                </a:solidFill>
              </a:rPr>
              <a:t>Después de la realización del análisis se puede concluir que si hay variables </a:t>
            </a:r>
            <a:r>
              <a:rPr lang="es-CO" dirty="0" err="1">
                <a:solidFill>
                  <a:schemeClr val="bg1"/>
                </a:solidFill>
              </a:rPr>
              <a:t>socieconómicas</a:t>
            </a:r>
            <a:r>
              <a:rPr lang="es-CO" dirty="0">
                <a:solidFill>
                  <a:schemeClr val="bg1"/>
                </a:solidFill>
              </a:rPr>
              <a:t> que diferencia a las regiones y esto afecta la manera en la que adoptan las </a:t>
            </a:r>
            <a:r>
              <a:rPr lang="es-CO" dirty="0" err="1">
                <a:solidFill>
                  <a:schemeClr val="bg1"/>
                </a:solidFill>
              </a:rPr>
              <a:t>TICs</a:t>
            </a:r>
            <a:r>
              <a:rPr lang="es-CO" dirty="0">
                <a:solidFill>
                  <a:schemeClr val="bg1"/>
                </a:solidFill>
              </a:rPr>
              <a:t>, entre ellas está la mortalidad infantil, la natalidad, el PIB </a:t>
            </a:r>
            <a:r>
              <a:rPr lang="es-CO" dirty="0" err="1">
                <a:solidFill>
                  <a:schemeClr val="bg1"/>
                </a:solidFill>
              </a:rPr>
              <a:t>percapita</a:t>
            </a:r>
            <a:r>
              <a:rPr lang="es-CO" dirty="0">
                <a:solidFill>
                  <a:schemeClr val="bg1"/>
                </a:solidFill>
              </a:rPr>
              <a:t> y la tasa de migración.</a:t>
            </a:r>
          </a:p>
          <a:p>
            <a:pPr marL="285750" indent="-285750">
              <a:buFont typeface="Arial" panose="020B0604020202020204" pitchFamily="34" charset="0"/>
              <a:buChar char="•"/>
            </a:pPr>
            <a:endParaRPr lang="es-CO" dirty="0">
              <a:solidFill>
                <a:schemeClr val="bg1"/>
              </a:solidFill>
            </a:endParaRPr>
          </a:p>
          <a:p>
            <a:pPr marL="285750" indent="-285750">
              <a:buFont typeface="Arial" panose="020B0604020202020204" pitchFamily="34" charset="0"/>
              <a:buChar char="•"/>
            </a:pPr>
            <a:r>
              <a:rPr lang="es-CO" dirty="0">
                <a:solidFill>
                  <a:schemeClr val="bg1"/>
                </a:solidFill>
              </a:rPr>
              <a:t>Si se lograra mantener mejores oportunidades de trabajo dentro de los departamentos, mejor cuidado de los niños, sería posible aumentar la cobertura de </a:t>
            </a:r>
            <a:r>
              <a:rPr lang="es-CO" dirty="0" err="1">
                <a:solidFill>
                  <a:schemeClr val="bg1"/>
                </a:solidFill>
              </a:rPr>
              <a:t>TICs</a:t>
            </a:r>
            <a:r>
              <a:rPr lang="es-CO" dirty="0">
                <a:solidFill>
                  <a:schemeClr val="bg1"/>
                </a:solidFill>
              </a:rPr>
              <a:t>.</a:t>
            </a:r>
          </a:p>
          <a:p>
            <a:pPr marL="285750" indent="-285750">
              <a:buFont typeface="Arial" panose="020B0604020202020204" pitchFamily="34" charset="0"/>
              <a:buChar char="•"/>
            </a:pPr>
            <a:endParaRPr lang="es-CO" dirty="0">
              <a:solidFill>
                <a:schemeClr val="bg1"/>
              </a:solidFill>
            </a:endParaRPr>
          </a:p>
          <a:p>
            <a:pPr marL="285750" indent="-285750">
              <a:buFont typeface="Arial" panose="020B0604020202020204" pitchFamily="34" charset="0"/>
              <a:buChar char="•"/>
            </a:pPr>
            <a:r>
              <a:rPr lang="es-CO" dirty="0">
                <a:solidFill>
                  <a:schemeClr val="bg1"/>
                </a:solidFill>
              </a:rPr>
              <a:t>Se observa que sí es posible que una región que estaba catalogada en un </a:t>
            </a:r>
            <a:r>
              <a:rPr lang="es-CO" dirty="0" err="1">
                <a:solidFill>
                  <a:schemeClr val="bg1"/>
                </a:solidFill>
              </a:rPr>
              <a:t>cluster</a:t>
            </a:r>
            <a:r>
              <a:rPr lang="es-CO" dirty="0">
                <a:solidFill>
                  <a:schemeClr val="bg1"/>
                </a:solidFill>
              </a:rPr>
              <a:t> de bajo acceso a internet, mude a otro, por lo que se concluye que si es posible mejorar la calidad de acceso de muchas regiones apartadas.</a:t>
            </a:r>
          </a:p>
          <a:p>
            <a:pPr marL="285750" indent="-285750">
              <a:buFont typeface="Arial" panose="020B0604020202020204" pitchFamily="34" charset="0"/>
              <a:buChar char="•"/>
            </a:pPr>
            <a:endParaRPr lang="es-CO" dirty="0">
              <a:solidFill>
                <a:schemeClr val="bg1"/>
              </a:solidFill>
            </a:endParaRPr>
          </a:p>
          <a:p>
            <a:pPr marL="285750" indent="-285750">
              <a:buFont typeface="Arial" panose="020B0604020202020204" pitchFamily="34" charset="0"/>
              <a:buChar char="•"/>
            </a:pPr>
            <a:r>
              <a:rPr lang="es-CO" dirty="0">
                <a:solidFill>
                  <a:schemeClr val="bg1"/>
                </a:solidFill>
              </a:rPr>
              <a:t>Se considera a los departamentos de Amazona, </a:t>
            </a:r>
            <a:r>
              <a:rPr lang="es-CO" dirty="0" err="1">
                <a:solidFill>
                  <a:schemeClr val="bg1"/>
                </a:solidFill>
              </a:rPr>
              <a:t>Guanía</a:t>
            </a:r>
            <a:r>
              <a:rPr lang="es-CO" dirty="0">
                <a:solidFill>
                  <a:schemeClr val="bg1"/>
                </a:solidFill>
              </a:rPr>
              <a:t>, Vichada y Vaupés un </a:t>
            </a:r>
            <a:r>
              <a:rPr lang="es-CO" dirty="0" err="1">
                <a:solidFill>
                  <a:schemeClr val="bg1"/>
                </a:solidFill>
              </a:rPr>
              <a:t>cluster</a:t>
            </a:r>
            <a:r>
              <a:rPr lang="es-CO" dirty="0">
                <a:solidFill>
                  <a:schemeClr val="bg1"/>
                </a:solidFill>
              </a:rPr>
              <a:t> a parte, el cual está mucho más abajo que el </a:t>
            </a:r>
            <a:r>
              <a:rPr lang="es-CO" dirty="0" err="1">
                <a:solidFill>
                  <a:schemeClr val="bg1"/>
                </a:solidFill>
              </a:rPr>
              <a:t>cluster</a:t>
            </a:r>
            <a:r>
              <a:rPr lang="es-CO" dirty="0">
                <a:solidFill>
                  <a:schemeClr val="bg1"/>
                </a:solidFill>
              </a:rPr>
              <a:t> rojo en este análisis. Esto porque no fue posible encontrar información suficiente a estas regiones apartadas y con las poca que se obtuvo se evidencia su atraso.</a:t>
            </a:r>
          </a:p>
          <a:p>
            <a:pPr marL="285750" indent="-285750">
              <a:buFont typeface="Arial" panose="020B0604020202020204" pitchFamily="34" charset="0"/>
              <a:buChar char="•"/>
            </a:pPr>
            <a:endParaRPr lang="es-CO" dirty="0">
              <a:solidFill>
                <a:schemeClr val="bg1"/>
              </a:solidFill>
            </a:endParaRPr>
          </a:p>
          <a:p>
            <a:pPr marL="285750" indent="-285750">
              <a:buFont typeface="Arial" panose="020B0604020202020204" pitchFamily="34" charset="0"/>
              <a:buChar char="•"/>
            </a:pPr>
            <a:r>
              <a:rPr lang="es-CO" dirty="0">
                <a:solidFill>
                  <a:schemeClr val="bg1"/>
                </a:solidFill>
              </a:rPr>
              <a:t>La data de </a:t>
            </a:r>
            <a:r>
              <a:rPr lang="es-CO" dirty="0" err="1">
                <a:solidFill>
                  <a:schemeClr val="bg1"/>
                </a:solidFill>
              </a:rPr>
              <a:t>PostData</a:t>
            </a:r>
            <a:r>
              <a:rPr lang="es-CO" dirty="0">
                <a:solidFill>
                  <a:schemeClr val="bg1"/>
                </a:solidFill>
              </a:rPr>
              <a:t> resulta ser de gran ayuda para tratar de entender la penetración TIC en diferentes regiones del país, incluso a aquellas a la que el DANE casi no puede llegar.</a:t>
            </a:r>
          </a:p>
          <a:p>
            <a:endParaRPr lang="es-CO" dirty="0">
              <a:solidFill>
                <a:schemeClr val="bg1"/>
              </a:solidFill>
            </a:endParaRPr>
          </a:p>
          <a:p>
            <a:pPr marL="285750" indent="-285750">
              <a:buFont typeface="Arial" panose="020B0604020202020204" pitchFamily="34" charset="0"/>
              <a:buChar char="•"/>
            </a:pPr>
            <a:endParaRPr lang="es-CO" dirty="0">
              <a:solidFill>
                <a:schemeClr val="bg1"/>
              </a:solidFill>
            </a:endParaRPr>
          </a:p>
        </p:txBody>
      </p:sp>
    </p:spTree>
    <p:extLst>
      <p:ext uri="{BB962C8B-B14F-4D97-AF65-F5344CB8AC3E}">
        <p14:creationId xmlns:p14="http://schemas.microsoft.com/office/powerpoint/2010/main" val="216805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2AFC8E9B-6BB5-4238-A39D-32C87B312052}"/>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FUENTES:</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sp>
        <p:nvSpPr>
          <p:cNvPr id="3" name="CuadroTexto 2">
            <a:extLst>
              <a:ext uri="{FF2B5EF4-FFF2-40B4-BE49-F238E27FC236}">
                <a16:creationId xmlns:a16="http://schemas.microsoft.com/office/drawing/2014/main" id="{2E6F6C4D-4F30-4123-966E-0F100AC11C3A}"/>
              </a:ext>
            </a:extLst>
          </p:cNvPr>
          <p:cNvSpPr txBox="1"/>
          <p:nvPr/>
        </p:nvSpPr>
        <p:spPr>
          <a:xfrm>
            <a:off x="159028" y="1504843"/>
            <a:ext cx="5546036" cy="1169551"/>
          </a:xfrm>
          <a:prstGeom prst="rect">
            <a:avLst/>
          </a:prstGeom>
          <a:noFill/>
        </p:spPr>
        <p:txBody>
          <a:bodyPr wrap="square" rtlCol="0">
            <a:spAutoFit/>
          </a:bodyPr>
          <a:lstStyle/>
          <a:p>
            <a:r>
              <a:rPr lang="es-CO" sz="1400" dirty="0">
                <a:solidFill>
                  <a:schemeClr val="tx2">
                    <a:lumMod val="10000"/>
                  </a:schemeClr>
                </a:solidFill>
              </a:rPr>
              <a:t>[1] Departamento Administrativo Nacional de Estadística DANE. </a:t>
            </a:r>
            <a:r>
              <a:rPr lang="es-CO" sz="1400" dirty="0">
                <a:hlinkClick r:id="rId4"/>
              </a:rPr>
              <a:t>https://www.dane.gov.co/index.php/estadisticas-por-tema/tecnologia-e-innovacion/tecnologias-de-la-informacion-y-las-comunicaciones-tic/indicadores-basicos-de-tic-en-hogares</a:t>
            </a:r>
            <a:endParaRPr lang="es-CO" sz="1400" dirty="0"/>
          </a:p>
          <a:p>
            <a:endParaRPr lang="es-CO" sz="1400" dirty="0">
              <a:solidFill>
                <a:schemeClr val="tx2">
                  <a:lumMod val="10000"/>
                </a:schemeClr>
              </a:solidFill>
            </a:endParaRPr>
          </a:p>
        </p:txBody>
      </p:sp>
      <p:sp>
        <p:nvSpPr>
          <p:cNvPr id="2" name="Rectángulo 1">
            <a:extLst>
              <a:ext uri="{FF2B5EF4-FFF2-40B4-BE49-F238E27FC236}">
                <a16:creationId xmlns:a16="http://schemas.microsoft.com/office/drawing/2014/main" id="{82F8F8BC-A076-4D88-BD29-D208DCAAF343}"/>
              </a:ext>
            </a:extLst>
          </p:cNvPr>
          <p:cNvSpPr/>
          <p:nvPr/>
        </p:nvSpPr>
        <p:spPr>
          <a:xfrm>
            <a:off x="159028" y="2858029"/>
            <a:ext cx="6096000" cy="523220"/>
          </a:xfrm>
          <a:prstGeom prst="rect">
            <a:avLst/>
          </a:prstGeom>
        </p:spPr>
        <p:txBody>
          <a:bodyPr>
            <a:spAutoFit/>
          </a:bodyPr>
          <a:lstStyle/>
          <a:p>
            <a:r>
              <a:rPr lang="es-CO" sz="1400" dirty="0">
                <a:solidFill>
                  <a:schemeClr val="tx2">
                    <a:lumMod val="10000"/>
                  </a:schemeClr>
                </a:solidFill>
              </a:rPr>
              <a:t>[2] MinTIC. </a:t>
            </a:r>
            <a:r>
              <a:rPr lang="es-CO" sz="1400" i="1" dirty="0">
                <a:solidFill>
                  <a:schemeClr val="tx2">
                    <a:lumMod val="10000"/>
                  </a:schemeClr>
                </a:solidFill>
              </a:rPr>
              <a:t>Vive Digital</a:t>
            </a:r>
            <a:r>
              <a:rPr lang="es-CO" sz="1400" dirty="0">
                <a:solidFill>
                  <a:schemeClr val="tx2">
                    <a:lumMod val="10000"/>
                  </a:schemeClr>
                </a:solidFill>
              </a:rPr>
              <a:t>. Recuperado el 11 de junio del 2020 del sitio web: </a:t>
            </a:r>
            <a:r>
              <a:rPr lang="es-CO" sz="1400" dirty="0">
                <a:hlinkClick r:id="rId5"/>
              </a:rPr>
              <a:t>https://www.mintic.gov.co/portal/inicio/Iniciativas/Otras-iniciativas/Vive-Digital/</a:t>
            </a:r>
            <a:endParaRPr lang="es-CO" sz="1400" dirty="0"/>
          </a:p>
        </p:txBody>
      </p:sp>
      <p:sp>
        <p:nvSpPr>
          <p:cNvPr id="7" name="Rectángulo 6">
            <a:extLst>
              <a:ext uri="{FF2B5EF4-FFF2-40B4-BE49-F238E27FC236}">
                <a16:creationId xmlns:a16="http://schemas.microsoft.com/office/drawing/2014/main" id="{A3FAB276-FE17-4E97-BA15-7E342DA41A9E}"/>
              </a:ext>
            </a:extLst>
          </p:cNvPr>
          <p:cNvSpPr/>
          <p:nvPr/>
        </p:nvSpPr>
        <p:spPr>
          <a:xfrm>
            <a:off x="159028" y="3690046"/>
            <a:ext cx="6096000" cy="307777"/>
          </a:xfrm>
          <a:prstGeom prst="rect">
            <a:avLst/>
          </a:prstGeom>
        </p:spPr>
        <p:txBody>
          <a:bodyPr>
            <a:spAutoFit/>
          </a:bodyPr>
          <a:lstStyle/>
          <a:p>
            <a:r>
              <a:rPr lang="es-CO" sz="1400" dirty="0">
                <a:solidFill>
                  <a:schemeClr val="tx2">
                    <a:lumMod val="10000"/>
                  </a:schemeClr>
                </a:solidFill>
              </a:rPr>
              <a:t>[2] Banco de la república.</a:t>
            </a:r>
            <a:endParaRPr lang="es-CO" sz="1400" dirty="0"/>
          </a:p>
        </p:txBody>
      </p:sp>
      <p:sp>
        <p:nvSpPr>
          <p:cNvPr id="8" name="Rectángulo 7">
            <a:extLst>
              <a:ext uri="{FF2B5EF4-FFF2-40B4-BE49-F238E27FC236}">
                <a16:creationId xmlns:a16="http://schemas.microsoft.com/office/drawing/2014/main" id="{C9C586AB-F882-4FF3-ACD2-0448FC9DADA1}"/>
              </a:ext>
            </a:extLst>
          </p:cNvPr>
          <p:cNvSpPr/>
          <p:nvPr/>
        </p:nvSpPr>
        <p:spPr>
          <a:xfrm>
            <a:off x="159028" y="4516758"/>
            <a:ext cx="6096000" cy="307777"/>
          </a:xfrm>
          <a:prstGeom prst="rect">
            <a:avLst/>
          </a:prstGeom>
        </p:spPr>
        <p:txBody>
          <a:bodyPr>
            <a:spAutoFit/>
          </a:bodyPr>
          <a:lstStyle/>
          <a:p>
            <a:r>
              <a:rPr lang="es-CO" sz="1400" dirty="0">
                <a:solidFill>
                  <a:schemeClr val="tx2">
                    <a:lumMod val="10000"/>
                  </a:schemeClr>
                </a:solidFill>
              </a:rPr>
              <a:t>[3] </a:t>
            </a:r>
            <a:r>
              <a:rPr lang="es-CO" sz="1400" dirty="0" err="1">
                <a:solidFill>
                  <a:schemeClr val="tx2">
                    <a:lumMod val="10000"/>
                  </a:schemeClr>
                </a:solidFill>
              </a:rPr>
              <a:t>PostData</a:t>
            </a:r>
            <a:r>
              <a:rPr lang="es-CO" sz="1400" dirty="0">
                <a:solidFill>
                  <a:schemeClr val="tx2">
                    <a:lumMod val="10000"/>
                  </a:schemeClr>
                </a:solidFill>
              </a:rPr>
              <a:t>.</a:t>
            </a:r>
            <a:endParaRPr lang="es-CO" sz="1400" dirty="0"/>
          </a:p>
        </p:txBody>
      </p:sp>
    </p:spTree>
    <p:extLst>
      <p:ext uri="{BB962C8B-B14F-4D97-AF65-F5344CB8AC3E}">
        <p14:creationId xmlns:p14="http://schemas.microsoft.com/office/powerpoint/2010/main" val="1681002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BF90C6C2-3940-454D-8CA2-32B43D3D1EB5}"/>
              </a:ext>
            </a:extLst>
          </p:cNvPr>
          <p:cNvPicPr>
            <a:picLocks noChangeAspect="1"/>
          </p:cNvPicPr>
          <p:nvPr/>
        </p:nvPicPr>
        <p:blipFill rotWithShape="1">
          <a:blip r:embed="rId2"/>
          <a:srcRect r="86433"/>
          <a:stretch/>
        </p:blipFill>
        <p:spPr>
          <a:xfrm>
            <a:off x="0" y="0"/>
            <a:ext cx="12191999" cy="6858001"/>
          </a:xfrm>
          <a:prstGeom prst="rect">
            <a:avLst/>
          </a:prstGeom>
        </p:spPr>
      </p:pic>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6149061"/>
            <a:ext cx="1496602" cy="594920"/>
          </a:xfrm>
          <a:prstGeom prst="rect">
            <a:avLst/>
          </a:prstGeom>
        </p:spPr>
      </p:pic>
      <p:sp>
        <p:nvSpPr>
          <p:cNvPr id="2" name="Rectángulo 1">
            <a:extLst>
              <a:ext uri="{FF2B5EF4-FFF2-40B4-BE49-F238E27FC236}">
                <a16:creationId xmlns:a16="http://schemas.microsoft.com/office/drawing/2014/main" id="{2E7E1460-A1CC-413F-8218-DBC605DD4EC9}"/>
              </a:ext>
            </a:extLst>
          </p:cNvPr>
          <p:cNvSpPr/>
          <p:nvPr/>
        </p:nvSpPr>
        <p:spPr>
          <a:xfrm>
            <a:off x="4175601" y="2658707"/>
            <a:ext cx="3840795" cy="1107996"/>
          </a:xfrm>
          <a:prstGeom prst="rect">
            <a:avLst/>
          </a:prstGeom>
        </p:spPr>
        <p:txBody>
          <a:bodyPr wrap="none">
            <a:spAutoFit/>
          </a:bodyPr>
          <a:lstStyle/>
          <a:p>
            <a:r>
              <a:rPr lang="es-ES" sz="6600" b="1" dirty="0">
                <a:solidFill>
                  <a:srgbClr val="AEB832"/>
                </a:solidFill>
              </a:rPr>
              <a:t>¡GRACIAS!</a:t>
            </a:r>
            <a:endParaRPr lang="es-CO" sz="6600" dirty="0"/>
          </a:p>
        </p:txBody>
      </p:sp>
      <p:sp>
        <p:nvSpPr>
          <p:cNvPr id="3" name="Rectángulo 2">
            <a:extLst>
              <a:ext uri="{FF2B5EF4-FFF2-40B4-BE49-F238E27FC236}">
                <a16:creationId xmlns:a16="http://schemas.microsoft.com/office/drawing/2014/main" id="{DB65F559-EAB1-4E36-A8DB-280CE3D8BABB}"/>
              </a:ext>
            </a:extLst>
          </p:cNvPr>
          <p:cNvSpPr/>
          <p:nvPr/>
        </p:nvSpPr>
        <p:spPr>
          <a:xfrm>
            <a:off x="4536373" y="3953251"/>
            <a:ext cx="3119252" cy="461665"/>
          </a:xfrm>
          <a:prstGeom prst="rect">
            <a:avLst/>
          </a:prstGeom>
        </p:spPr>
        <p:txBody>
          <a:bodyPr wrap="none">
            <a:spAutoFit/>
          </a:bodyPr>
          <a:lstStyle/>
          <a:p>
            <a:r>
              <a:rPr lang="es-ES" sz="2400" b="1" dirty="0">
                <a:solidFill>
                  <a:schemeClr val="tx1">
                    <a:lumMod val="95000"/>
                  </a:schemeClr>
                </a:solidFill>
              </a:rPr>
              <a:t>LUCA Telefónica </a:t>
            </a:r>
            <a:r>
              <a:rPr lang="es-ES" sz="2400" b="1" dirty="0" err="1">
                <a:solidFill>
                  <a:schemeClr val="tx1">
                    <a:lumMod val="95000"/>
                  </a:schemeClr>
                </a:solidFill>
              </a:rPr>
              <a:t>Team</a:t>
            </a:r>
            <a:r>
              <a:rPr lang="es-ES" sz="2400" b="1" dirty="0">
                <a:solidFill>
                  <a:schemeClr val="tx1">
                    <a:lumMod val="95000"/>
                  </a:schemeClr>
                </a:solidFill>
              </a:rPr>
              <a:t>: </a:t>
            </a:r>
          </a:p>
        </p:txBody>
      </p:sp>
    </p:spTree>
    <p:extLst>
      <p:ext uri="{BB962C8B-B14F-4D97-AF65-F5344CB8AC3E}">
        <p14:creationId xmlns:p14="http://schemas.microsoft.com/office/powerpoint/2010/main" val="3541443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E9B6812D-0DE7-4209-86AC-089B07C95586}"/>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TABLA DE CONTENIDO:</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sp>
        <p:nvSpPr>
          <p:cNvPr id="2" name="Rectángulo 1">
            <a:extLst>
              <a:ext uri="{FF2B5EF4-FFF2-40B4-BE49-F238E27FC236}">
                <a16:creationId xmlns:a16="http://schemas.microsoft.com/office/drawing/2014/main" id="{A9299EF6-B795-4DA6-80F2-9189FB720FDF}"/>
              </a:ext>
            </a:extLst>
          </p:cNvPr>
          <p:cNvSpPr/>
          <p:nvPr/>
        </p:nvSpPr>
        <p:spPr>
          <a:xfrm>
            <a:off x="512514" y="1230003"/>
            <a:ext cx="10377584" cy="5324535"/>
          </a:xfrm>
          <a:prstGeom prst="rect">
            <a:avLst/>
          </a:prstGeom>
        </p:spPr>
        <p:txBody>
          <a:bodyPr wrap="none">
            <a:spAutoFit/>
          </a:bodyPr>
          <a:lstStyle/>
          <a:p>
            <a:pPr marL="285750" indent="-285750">
              <a:buFont typeface="Arial" panose="020B0604020202020204" pitchFamily="34" charset="0"/>
              <a:buChar char="•"/>
            </a:pPr>
            <a:r>
              <a:rPr lang="es-ES" sz="2000" dirty="0">
                <a:solidFill>
                  <a:schemeClr val="bg2">
                    <a:lumMod val="50000"/>
                  </a:schemeClr>
                </a:solidFill>
              </a:rPr>
              <a:t>Contexto</a:t>
            </a:r>
          </a:p>
          <a:p>
            <a:pPr marL="285750" indent="-285750">
              <a:buFont typeface="Arial" panose="020B0604020202020204" pitchFamily="34" charset="0"/>
              <a:buChar char="•"/>
            </a:pPr>
            <a:r>
              <a:rPr lang="es-ES" sz="2000" dirty="0">
                <a:solidFill>
                  <a:schemeClr val="bg2">
                    <a:lumMod val="50000"/>
                  </a:schemeClr>
                </a:solidFill>
              </a:rPr>
              <a:t>Diseño de interacción de modelos para el reto 1</a:t>
            </a:r>
          </a:p>
          <a:p>
            <a:pPr marL="285750" indent="-285750">
              <a:buFont typeface="Arial" panose="020B0604020202020204" pitchFamily="34" charset="0"/>
              <a:buChar char="•"/>
            </a:pPr>
            <a:r>
              <a:rPr lang="es-ES" sz="2000" dirty="0">
                <a:solidFill>
                  <a:schemeClr val="bg2">
                    <a:lumMod val="50000"/>
                  </a:schemeClr>
                </a:solidFill>
              </a:rPr>
              <a:t>MODELO 1: Definición de penetración digital</a:t>
            </a:r>
          </a:p>
          <a:p>
            <a:pPr marL="742950" lvl="1" indent="-285750">
              <a:buFont typeface="Arial" panose="020B0604020202020204" pitchFamily="34" charset="0"/>
              <a:buChar char="•"/>
            </a:pPr>
            <a:r>
              <a:rPr lang="es-ES" sz="2000" dirty="0">
                <a:solidFill>
                  <a:schemeClr val="bg2">
                    <a:lumMod val="50000"/>
                  </a:schemeClr>
                </a:solidFill>
              </a:rPr>
              <a:t>Correlación entre las variables de uso de computador e internet y número de accesos web.</a:t>
            </a:r>
          </a:p>
          <a:p>
            <a:pPr marL="285750" indent="-285750">
              <a:buFont typeface="Arial" panose="020B0604020202020204" pitchFamily="34" charset="0"/>
              <a:buChar char="•"/>
            </a:pPr>
            <a:r>
              <a:rPr lang="es-ES" sz="2000" dirty="0">
                <a:solidFill>
                  <a:schemeClr val="bg2">
                    <a:lumMod val="50000"/>
                  </a:schemeClr>
                </a:solidFill>
              </a:rPr>
              <a:t>MODELO 1: Perfil socioeconómico X región</a:t>
            </a:r>
          </a:p>
          <a:p>
            <a:pPr marL="742950" lvl="1" indent="-285750">
              <a:buFont typeface="Arial" panose="020B0604020202020204" pitchFamily="34" charset="0"/>
              <a:buChar char="•"/>
            </a:pPr>
            <a:r>
              <a:rPr lang="es-ES" sz="2000" dirty="0">
                <a:solidFill>
                  <a:schemeClr val="bg2">
                    <a:lumMod val="50000"/>
                  </a:schemeClr>
                </a:solidFill>
              </a:rPr>
              <a:t>Variables elegidas para la regresión lineal.</a:t>
            </a:r>
            <a:endParaRPr lang="es-CO" sz="2000" dirty="0">
              <a:solidFill>
                <a:schemeClr val="bg2">
                  <a:lumMod val="50000"/>
                </a:schemeClr>
              </a:solidFill>
            </a:endParaRPr>
          </a:p>
          <a:p>
            <a:pPr marL="285750" indent="-285750">
              <a:buFont typeface="Arial" panose="020B0604020202020204" pitchFamily="34" charset="0"/>
              <a:buChar char="•"/>
            </a:pPr>
            <a:r>
              <a:rPr lang="es-ES" sz="2000" dirty="0">
                <a:solidFill>
                  <a:schemeClr val="bg2">
                    <a:lumMod val="50000"/>
                  </a:schemeClr>
                </a:solidFill>
              </a:rPr>
              <a:t>MODELO 1: Regresión lineal Multivariada</a:t>
            </a:r>
          </a:p>
          <a:p>
            <a:pPr marL="285750" indent="-285750">
              <a:buFont typeface="Arial" panose="020B0604020202020204" pitchFamily="34" charset="0"/>
              <a:buChar char="•"/>
            </a:pPr>
            <a:r>
              <a:rPr lang="es-ES" sz="2000" dirty="0">
                <a:solidFill>
                  <a:schemeClr val="bg2">
                    <a:lumMod val="50000"/>
                  </a:schemeClr>
                </a:solidFill>
              </a:rPr>
              <a:t>MODELO 2: </a:t>
            </a:r>
            <a:r>
              <a:rPr lang="es-ES" sz="2000" dirty="0" err="1">
                <a:solidFill>
                  <a:schemeClr val="bg2">
                    <a:lumMod val="50000"/>
                  </a:schemeClr>
                </a:solidFill>
              </a:rPr>
              <a:t>Clustering</a:t>
            </a:r>
            <a:endParaRPr lang="es-ES" sz="2000" dirty="0">
              <a:solidFill>
                <a:schemeClr val="bg2">
                  <a:lumMod val="50000"/>
                </a:schemeClr>
              </a:solidFill>
            </a:endParaRPr>
          </a:p>
          <a:p>
            <a:pPr marL="285750" indent="-285750">
              <a:buFont typeface="Arial" panose="020B0604020202020204" pitchFamily="34" charset="0"/>
              <a:buChar char="•"/>
            </a:pPr>
            <a:r>
              <a:rPr lang="es-ES" sz="2000" dirty="0">
                <a:solidFill>
                  <a:schemeClr val="bg2">
                    <a:lumMod val="50000"/>
                  </a:schemeClr>
                </a:solidFill>
              </a:rPr>
              <a:t>MODELO 3: Árboles de decisión</a:t>
            </a:r>
          </a:p>
          <a:p>
            <a:pPr marL="742950" lvl="1" indent="-285750">
              <a:buFont typeface="Arial" panose="020B0604020202020204" pitchFamily="34" charset="0"/>
              <a:buChar char="•"/>
            </a:pPr>
            <a:r>
              <a:rPr lang="es-ES" sz="2000" dirty="0">
                <a:solidFill>
                  <a:schemeClr val="bg2">
                    <a:lumMod val="50000"/>
                  </a:schemeClr>
                </a:solidFill>
              </a:rPr>
              <a:t>Modelo 3: </a:t>
            </a:r>
            <a:r>
              <a:rPr lang="es-ES" sz="2000" dirty="0" err="1">
                <a:solidFill>
                  <a:schemeClr val="bg2">
                    <a:lumMod val="50000"/>
                  </a:schemeClr>
                </a:solidFill>
              </a:rPr>
              <a:t>Clustering</a:t>
            </a:r>
            <a:r>
              <a:rPr lang="es-ES" sz="2000" dirty="0">
                <a:solidFill>
                  <a:schemeClr val="bg2">
                    <a:lumMod val="50000"/>
                  </a:schemeClr>
                </a:solidFill>
              </a:rPr>
              <a:t> simulación</a:t>
            </a:r>
          </a:p>
          <a:p>
            <a:pPr marL="285750" indent="-285750">
              <a:buFont typeface="Arial" panose="020B0604020202020204" pitchFamily="34" charset="0"/>
              <a:buChar char="•"/>
            </a:pPr>
            <a:r>
              <a:rPr lang="es-ES" sz="2000" dirty="0">
                <a:solidFill>
                  <a:schemeClr val="bg2">
                    <a:lumMod val="50000"/>
                  </a:schemeClr>
                </a:solidFill>
              </a:rPr>
              <a:t>MODELO 4: Series de tiempo</a:t>
            </a:r>
            <a:endParaRPr lang="es-CO" sz="2000" dirty="0">
              <a:solidFill>
                <a:schemeClr val="bg2">
                  <a:lumMod val="50000"/>
                </a:schemeClr>
              </a:solidFill>
            </a:endParaRPr>
          </a:p>
          <a:p>
            <a:pPr marL="285750" indent="-285750">
              <a:buFont typeface="Arial" panose="020B0604020202020204" pitchFamily="34" charset="0"/>
              <a:buChar char="•"/>
            </a:pPr>
            <a:r>
              <a:rPr lang="es-ES" sz="2000" dirty="0">
                <a:solidFill>
                  <a:schemeClr val="bg2">
                    <a:lumMod val="50000"/>
                  </a:schemeClr>
                </a:solidFill>
              </a:rPr>
              <a:t>Integración, ajuste y proyecciones</a:t>
            </a:r>
          </a:p>
          <a:p>
            <a:pPr marL="285750" indent="-285750">
              <a:buFont typeface="Arial" panose="020B0604020202020204" pitchFamily="34" charset="0"/>
              <a:buChar char="•"/>
            </a:pPr>
            <a:r>
              <a:rPr lang="es-ES" sz="2000" dirty="0">
                <a:solidFill>
                  <a:schemeClr val="bg2">
                    <a:lumMod val="50000"/>
                  </a:schemeClr>
                </a:solidFill>
              </a:rPr>
              <a:t>Reto1: </a:t>
            </a:r>
            <a:r>
              <a:rPr lang="es-ES" sz="2000" dirty="0" err="1">
                <a:solidFill>
                  <a:schemeClr val="bg2">
                    <a:lumMod val="50000"/>
                  </a:schemeClr>
                </a:solidFill>
              </a:rPr>
              <a:t>Dashboard</a:t>
            </a:r>
            <a:r>
              <a:rPr lang="es-ES" sz="2000" dirty="0">
                <a:solidFill>
                  <a:schemeClr val="bg2">
                    <a:lumMod val="50000"/>
                  </a:schemeClr>
                </a:solidFill>
              </a:rPr>
              <a:t> y </a:t>
            </a:r>
            <a:r>
              <a:rPr lang="es-ES" sz="2000" dirty="0" err="1">
                <a:solidFill>
                  <a:schemeClr val="bg2">
                    <a:lumMod val="50000"/>
                  </a:schemeClr>
                </a:solidFill>
              </a:rPr>
              <a:t>simulaciónes</a:t>
            </a:r>
            <a:endParaRPr lang="es-ES" sz="2000" dirty="0">
              <a:solidFill>
                <a:schemeClr val="bg2">
                  <a:lumMod val="50000"/>
                </a:schemeClr>
              </a:solidFill>
            </a:endParaRPr>
          </a:p>
          <a:p>
            <a:pPr marL="285750" indent="-285750">
              <a:buFont typeface="Arial" panose="020B0604020202020204" pitchFamily="34" charset="0"/>
              <a:buChar char="•"/>
            </a:pPr>
            <a:r>
              <a:rPr lang="es-ES" sz="2000" dirty="0">
                <a:solidFill>
                  <a:schemeClr val="bg2">
                    <a:lumMod val="50000"/>
                  </a:schemeClr>
                </a:solidFill>
              </a:rPr>
              <a:t>Calidad y portabilidad numérica</a:t>
            </a:r>
          </a:p>
          <a:p>
            <a:pPr marL="285750" indent="-285750">
              <a:buFont typeface="Arial" panose="020B0604020202020204" pitchFamily="34" charset="0"/>
              <a:buChar char="•"/>
            </a:pPr>
            <a:r>
              <a:rPr lang="es-ES" sz="2000" dirty="0">
                <a:solidFill>
                  <a:schemeClr val="bg2">
                    <a:lumMod val="50000"/>
                  </a:schemeClr>
                </a:solidFill>
              </a:rPr>
              <a:t>Reto 2: </a:t>
            </a:r>
            <a:r>
              <a:rPr lang="es-ES" sz="2000" dirty="0" err="1">
                <a:solidFill>
                  <a:schemeClr val="bg2">
                    <a:lumMod val="50000"/>
                  </a:schemeClr>
                </a:solidFill>
              </a:rPr>
              <a:t>Dashboard</a:t>
            </a:r>
            <a:r>
              <a:rPr lang="es-ES" sz="2000" dirty="0">
                <a:solidFill>
                  <a:schemeClr val="bg2">
                    <a:lumMod val="50000"/>
                  </a:schemeClr>
                </a:solidFill>
              </a:rPr>
              <a:t> y conclusiones</a:t>
            </a:r>
          </a:p>
          <a:p>
            <a:pPr marL="285750" indent="-285750">
              <a:buFont typeface="Arial" panose="020B0604020202020204" pitchFamily="34" charset="0"/>
              <a:buChar char="•"/>
            </a:pPr>
            <a:r>
              <a:rPr lang="es-ES" sz="2000" dirty="0">
                <a:solidFill>
                  <a:schemeClr val="bg2">
                    <a:lumMod val="50000"/>
                  </a:schemeClr>
                </a:solidFill>
              </a:rPr>
              <a:t>Conclusiones Generales</a:t>
            </a:r>
          </a:p>
          <a:p>
            <a:pPr marL="285750" indent="-285750">
              <a:buFont typeface="Arial" panose="020B0604020202020204" pitchFamily="34" charset="0"/>
              <a:buChar char="•"/>
            </a:pPr>
            <a:r>
              <a:rPr lang="es-ES" sz="2000" dirty="0">
                <a:solidFill>
                  <a:schemeClr val="bg2">
                    <a:lumMod val="50000"/>
                  </a:schemeClr>
                </a:solidFill>
              </a:rPr>
              <a:t>Fuentes</a:t>
            </a:r>
            <a:endParaRPr lang="es-CO" sz="2000" dirty="0">
              <a:solidFill>
                <a:schemeClr val="bg2">
                  <a:lumMod val="50000"/>
                </a:schemeClr>
              </a:solidFill>
            </a:endParaRPr>
          </a:p>
        </p:txBody>
      </p:sp>
    </p:spTree>
    <p:extLst>
      <p:ext uri="{BB962C8B-B14F-4D97-AF65-F5344CB8AC3E}">
        <p14:creationId xmlns:p14="http://schemas.microsoft.com/office/powerpoint/2010/main" val="3093326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E8502B62-B460-4D91-91D5-94EDBAEE0396}"/>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Diseño de interacción de modelos:</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sp>
        <p:nvSpPr>
          <p:cNvPr id="8" name="Rectángulo 7">
            <a:extLst>
              <a:ext uri="{FF2B5EF4-FFF2-40B4-BE49-F238E27FC236}">
                <a16:creationId xmlns:a16="http://schemas.microsoft.com/office/drawing/2014/main" id="{BDF1837F-5950-4793-A077-AE4DAEDDEC9E}"/>
              </a:ext>
            </a:extLst>
          </p:cNvPr>
          <p:cNvSpPr/>
          <p:nvPr/>
        </p:nvSpPr>
        <p:spPr>
          <a:xfrm>
            <a:off x="5287617" y="2474893"/>
            <a:ext cx="2305878" cy="840408"/>
          </a:xfrm>
          <a:prstGeom prst="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Regresión Lineal Multivariada</a:t>
            </a:r>
          </a:p>
        </p:txBody>
      </p:sp>
      <p:sp>
        <p:nvSpPr>
          <p:cNvPr id="10" name="Rectángulo 9">
            <a:extLst>
              <a:ext uri="{FF2B5EF4-FFF2-40B4-BE49-F238E27FC236}">
                <a16:creationId xmlns:a16="http://schemas.microsoft.com/office/drawing/2014/main" id="{03DC9A62-5C4E-4C82-A3DB-07CCC9882A15}"/>
              </a:ext>
            </a:extLst>
          </p:cNvPr>
          <p:cNvSpPr/>
          <p:nvPr/>
        </p:nvSpPr>
        <p:spPr>
          <a:xfrm>
            <a:off x="5287617" y="4588615"/>
            <a:ext cx="2305878" cy="840408"/>
          </a:xfrm>
          <a:prstGeom prst="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err="1"/>
              <a:t>Clustering</a:t>
            </a:r>
            <a:r>
              <a:rPr lang="es-CO" dirty="0"/>
              <a:t>(K-</a:t>
            </a:r>
            <a:r>
              <a:rPr lang="es-CO" dirty="0" err="1"/>
              <a:t>means</a:t>
            </a:r>
            <a:r>
              <a:rPr lang="es-CO" dirty="0"/>
              <a:t>, DBSCAN)</a:t>
            </a:r>
          </a:p>
        </p:txBody>
      </p:sp>
      <p:sp>
        <p:nvSpPr>
          <p:cNvPr id="11" name="Rectángulo 10">
            <a:extLst>
              <a:ext uri="{FF2B5EF4-FFF2-40B4-BE49-F238E27FC236}">
                <a16:creationId xmlns:a16="http://schemas.microsoft.com/office/drawing/2014/main" id="{6141BCC9-4FF7-4CD7-BC24-DA0BC845091F}"/>
              </a:ext>
            </a:extLst>
          </p:cNvPr>
          <p:cNvSpPr/>
          <p:nvPr/>
        </p:nvSpPr>
        <p:spPr>
          <a:xfrm>
            <a:off x="9534938" y="4588615"/>
            <a:ext cx="2305878" cy="840408"/>
          </a:xfrm>
          <a:prstGeom prst="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err="1"/>
              <a:t>Decision</a:t>
            </a:r>
            <a:r>
              <a:rPr lang="es-CO" dirty="0"/>
              <a:t> </a:t>
            </a:r>
            <a:r>
              <a:rPr lang="es-CO" dirty="0" err="1"/>
              <a:t>Tree</a:t>
            </a:r>
            <a:endParaRPr lang="es-CO" dirty="0"/>
          </a:p>
        </p:txBody>
      </p:sp>
      <p:sp>
        <p:nvSpPr>
          <p:cNvPr id="12" name="Rectángulo 11">
            <a:extLst>
              <a:ext uri="{FF2B5EF4-FFF2-40B4-BE49-F238E27FC236}">
                <a16:creationId xmlns:a16="http://schemas.microsoft.com/office/drawing/2014/main" id="{55A6CDD4-9862-4BDC-895D-27F7572756B4}"/>
              </a:ext>
            </a:extLst>
          </p:cNvPr>
          <p:cNvSpPr/>
          <p:nvPr/>
        </p:nvSpPr>
        <p:spPr>
          <a:xfrm>
            <a:off x="9534938" y="2474893"/>
            <a:ext cx="2305878" cy="840408"/>
          </a:xfrm>
          <a:prstGeom prst="rect">
            <a:avLst/>
          </a:prstGeom>
          <a:solidFill>
            <a:schemeClr val="tx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Series de tiempo (Holt-</a:t>
            </a:r>
            <a:r>
              <a:rPr lang="es-CO" dirty="0" err="1"/>
              <a:t>Winters</a:t>
            </a:r>
            <a:r>
              <a:rPr lang="es-CO" dirty="0"/>
              <a:t>, RL)</a:t>
            </a:r>
          </a:p>
        </p:txBody>
      </p:sp>
      <p:sp>
        <p:nvSpPr>
          <p:cNvPr id="13" name="Flecha: a la derecha 12">
            <a:extLst>
              <a:ext uri="{FF2B5EF4-FFF2-40B4-BE49-F238E27FC236}">
                <a16:creationId xmlns:a16="http://schemas.microsoft.com/office/drawing/2014/main" id="{6F69A2E8-5471-44B7-8EC5-374B79CF3498}"/>
              </a:ext>
            </a:extLst>
          </p:cNvPr>
          <p:cNvSpPr/>
          <p:nvPr/>
        </p:nvSpPr>
        <p:spPr>
          <a:xfrm rot="5400000">
            <a:off x="5897217" y="3567092"/>
            <a:ext cx="1086678" cy="583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Flecha: a la derecha 13">
            <a:extLst>
              <a:ext uri="{FF2B5EF4-FFF2-40B4-BE49-F238E27FC236}">
                <a16:creationId xmlns:a16="http://schemas.microsoft.com/office/drawing/2014/main" id="{D3B32604-1CB1-49A9-B772-5C307D6A135A}"/>
              </a:ext>
            </a:extLst>
          </p:cNvPr>
          <p:cNvSpPr/>
          <p:nvPr/>
        </p:nvSpPr>
        <p:spPr>
          <a:xfrm>
            <a:off x="7593495" y="4717271"/>
            <a:ext cx="1086678" cy="583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Flecha: a la derecha 14">
            <a:extLst>
              <a:ext uri="{FF2B5EF4-FFF2-40B4-BE49-F238E27FC236}">
                <a16:creationId xmlns:a16="http://schemas.microsoft.com/office/drawing/2014/main" id="{520C0699-8527-4B60-8928-2ADBDE9006F4}"/>
              </a:ext>
            </a:extLst>
          </p:cNvPr>
          <p:cNvSpPr/>
          <p:nvPr/>
        </p:nvSpPr>
        <p:spPr>
          <a:xfrm rot="16200000">
            <a:off x="10144538" y="3753728"/>
            <a:ext cx="1086678" cy="583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Flecha: a la derecha 15">
            <a:extLst>
              <a:ext uri="{FF2B5EF4-FFF2-40B4-BE49-F238E27FC236}">
                <a16:creationId xmlns:a16="http://schemas.microsoft.com/office/drawing/2014/main" id="{94E9E9C8-3B80-4209-86A5-5DDDBBC20020}"/>
              </a:ext>
            </a:extLst>
          </p:cNvPr>
          <p:cNvSpPr/>
          <p:nvPr/>
        </p:nvSpPr>
        <p:spPr>
          <a:xfrm rot="10800000">
            <a:off x="8448260" y="2603549"/>
            <a:ext cx="1086678" cy="583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Flecha: a la derecha 16">
            <a:extLst>
              <a:ext uri="{FF2B5EF4-FFF2-40B4-BE49-F238E27FC236}">
                <a16:creationId xmlns:a16="http://schemas.microsoft.com/office/drawing/2014/main" id="{F22BA7BB-26D4-41A6-9838-4C8C64D4BF1A}"/>
              </a:ext>
            </a:extLst>
          </p:cNvPr>
          <p:cNvSpPr/>
          <p:nvPr/>
        </p:nvSpPr>
        <p:spPr>
          <a:xfrm rot="10800000">
            <a:off x="4200939" y="2614041"/>
            <a:ext cx="1086678" cy="58309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CuadroTexto 18">
            <a:extLst>
              <a:ext uri="{FF2B5EF4-FFF2-40B4-BE49-F238E27FC236}">
                <a16:creationId xmlns:a16="http://schemas.microsoft.com/office/drawing/2014/main" id="{4D7C8D7B-FFCD-4425-B602-C05836DE8E99}"/>
              </a:ext>
            </a:extLst>
          </p:cNvPr>
          <p:cNvSpPr txBox="1"/>
          <p:nvPr/>
        </p:nvSpPr>
        <p:spPr>
          <a:xfrm>
            <a:off x="2469908" y="2655534"/>
            <a:ext cx="1908314" cy="1384995"/>
          </a:xfrm>
          <a:prstGeom prst="rect">
            <a:avLst/>
          </a:prstGeom>
          <a:noFill/>
        </p:spPr>
        <p:txBody>
          <a:bodyPr wrap="square" rtlCol="0">
            <a:spAutoFit/>
          </a:bodyPr>
          <a:lstStyle/>
          <a:p>
            <a:pPr algn="ctr"/>
            <a:r>
              <a:rPr lang="es-CO" sz="1400" dirty="0">
                <a:solidFill>
                  <a:schemeClr val="bg1"/>
                </a:solidFill>
              </a:rPr>
              <a:t>Proyecciones de la penetración digital en 343 diferentes escenarios para ser desplegadas en </a:t>
            </a:r>
            <a:r>
              <a:rPr lang="es-CO" sz="1400" dirty="0" err="1">
                <a:solidFill>
                  <a:schemeClr val="bg1"/>
                </a:solidFill>
              </a:rPr>
              <a:t>tableau</a:t>
            </a:r>
            <a:r>
              <a:rPr lang="es-CO" sz="1400" dirty="0">
                <a:solidFill>
                  <a:schemeClr val="bg1"/>
                </a:solidFill>
              </a:rPr>
              <a:t>.</a:t>
            </a:r>
          </a:p>
        </p:txBody>
      </p:sp>
      <p:pic>
        <p:nvPicPr>
          <p:cNvPr id="1028" name="Picture 4" descr="TABLEAU - Inversiones Marshall">
            <a:extLst>
              <a:ext uri="{FF2B5EF4-FFF2-40B4-BE49-F238E27FC236}">
                <a16:creationId xmlns:a16="http://schemas.microsoft.com/office/drawing/2014/main" id="{A0E0A741-1A12-439B-AB18-B566E87CD4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288" y="2850423"/>
            <a:ext cx="2252734" cy="1202916"/>
          </a:xfrm>
          <a:prstGeom prst="rect">
            <a:avLst/>
          </a:prstGeom>
          <a:noFill/>
          <a:extLst>
            <a:ext uri="{909E8E84-426E-40DD-AFC4-6F175D3DCCD1}">
              <a14:hiddenFill xmlns:a14="http://schemas.microsoft.com/office/drawing/2010/main">
                <a:solidFill>
                  <a:srgbClr val="FFFFFF"/>
                </a:solidFill>
              </a14:hiddenFill>
            </a:ext>
          </a:extLst>
        </p:spPr>
      </p:pic>
      <p:sp>
        <p:nvSpPr>
          <p:cNvPr id="20" name="CuadroTexto 19">
            <a:extLst>
              <a:ext uri="{FF2B5EF4-FFF2-40B4-BE49-F238E27FC236}">
                <a16:creationId xmlns:a16="http://schemas.microsoft.com/office/drawing/2014/main" id="{1A79AFD6-2D01-4785-9222-4EEF5D320570}"/>
              </a:ext>
            </a:extLst>
          </p:cNvPr>
          <p:cNvSpPr txBox="1"/>
          <p:nvPr/>
        </p:nvSpPr>
        <p:spPr>
          <a:xfrm>
            <a:off x="6281530" y="4032647"/>
            <a:ext cx="371061" cy="369332"/>
          </a:xfrm>
          <a:prstGeom prst="rect">
            <a:avLst/>
          </a:prstGeom>
          <a:noFill/>
        </p:spPr>
        <p:txBody>
          <a:bodyPr wrap="square" rtlCol="0">
            <a:spAutoFit/>
          </a:bodyPr>
          <a:lstStyle/>
          <a:p>
            <a:r>
              <a:rPr lang="es-CO" dirty="0">
                <a:solidFill>
                  <a:srgbClr val="FFFF00"/>
                </a:solidFill>
              </a:rPr>
              <a:t>1</a:t>
            </a:r>
          </a:p>
        </p:txBody>
      </p:sp>
      <p:sp>
        <p:nvSpPr>
          <p:cNvPr id="23" name="CuadroTexto 22">
            <a:extLst>
              <a:ext uri="{FF2B5EF4-FFF2-40B4-BE49-F238E27FC236}">
                <a16:creationId xmlns:a16="http://schemas.microsoft.com/office/drawing/2014/main" id="{C552ABFF-23FC-45EE-9AFF-29926DA51D80}"/>
              </a:ext>
            </a:extLst>
          </p:cNvPr>
          <p:cNvSpPr txBox="1"/>
          <p:nvPr/>
        </p:nvSpPr>
        <p:spPr>
          <a:xfrm>
            <a:off x="8352182" y="4810697"/>
            <a:ext cx="371061" cy="369332"/>
          </a:xfrm>
          <a:prstGeom prst="rect">
            <a:avLst/>
          </a:prstGeom>
          <a:noFill/>
        </p:spPr>
        <p:txBody>
          <a:bodyPr wrap="square" rtlCol="0">
            <a:spAutoFit/>
          </a:bodyPr>
          <a:lstStyle/>
          <a:p>
            <a:r>
              <a:rPr lang="es-CO" dirty="0">
                <a:solidFill>
                  <a:srgbClr val="FFFF00"/>
                </a:solidFill>
              </a:rPr>
              <a:t>2</a:t>
            </a:r>
          </a:p>
        </p:txBody>
      </p:sp>
      <p:sp>
        <p:nvSpPr>
          <p:cNvPr id="24" name="CuadroTexto 23">
            <a:extLst>
              <a:ext uri="{FF2B5EF4-FFF2-40B4-BE49-F238E27FC236}">
                <a16:creationId xmlns:a16="http://schemas.microsoft.com/office/drawing/2014/main" id="{DCE07D5B-81B5-44C4-90D0-70575902B0A3}"/>
              </a:ext>
            </a:extLst>
          </p:cNvPr>
          <p:cNvSpPr txBox="1"/>
          <p:nvPr/>
        </p:nvSpPr>
        <p:spPr>
          <a:xfrm>
            <a:off x="10542102" y="3515189"/>
            <a:ext cx="371061" cy="369332"/>
          </a:xfrm>
          <a:prstGeom prst="rect">
            <a:avLst/>
          </a:prstGeom>
          <a:noFill/>
        </p:spPr>
        <p:txBody>
          <a:bodyPr wrap="square" rtlCol="0">
            <a:spAutoFit/>
          </a:bodyPr>
          <a:lstStyle/>
          <a:p>
            <a:r>
              <a:rPr lang="es-CO" dirty="0">
                <a:solidFill>
                  <a:srgbClr val="FFFF00"/>
                </a:solidFill>
              </a:rPr>
              <a:t>3</a:t>
            </a:r>
          </a:p>
        </p:txBody>
      </p:sp>
      <p:sp>
        <p:nvSpPr>
          <p:cNvPr id="25" name="CuadroTexto 24">
            <a:extLst>
              <a:ext uri="{FF2B5EF4-FFF2-40B4-BE49-F238E27FC236}">
                <a16:creationId xmlns:a16="http://schemas.microsoft.com/office/drawing/2014/main" id="{137A6F19-C547-4963-B1C9-918D5B71CFD4}"/>
              </a:ext>
            </a:extLst>
          </p:cNvPr>
          <p:cNvSpPr txBox="1"/>
          <p:nvPr/>
        </p:nvSpPr>
        <p:spPr>
          <a:xfrm>
            <a:off x="8534399" y="2692816"/>
            <a:ext cx="371061" cy="369332"/>
          </a:xfrm>
          <a:prstGeom prst="rect">
            <a:avLst/>
          </a:prstGeom>
          <a:noFill/>
        </p:spPr>
        <p:txBody>
          <a:bodyPr wrap="square" rtlCol="0">
            <a:spAutoFit/>
          </a:bodyPr>
          <a:lstStyle/>
          <a:p>
            <a:r>
              <a:rPr lang="es-CO" dirty="0">
                <a:solidFill>
                  <a:srgbClr val="FFFF00"/>
                </a:solidFill>
              </a:rPr>
              <a:t>4</a:t>
            </a:r>
          </a:p>
        </p:txBody>
      </p:sp>
      <p:sp>
        <p:nvSpPr>
          <p:cNvPr id="26" name="CuadroTexto 25">
            <a:extLst>
              <a:ext uri="{FF2B5EF4-FFF2-40B4-BE49-F238E27FC236}">
                <a16:creationId xmlns:a16="http://schemas.microsoft.com/office/drawing/2014/main" id="{043B7E59-8EFF-4B9D-94D5-887C0711E49C}"/>
              </a:ext>
            </a:extLst>
          </p:cNvPr>
          <p:cNvSpPr txBox="1"/>
          <p:nvPr/>
        </p:nvSpPr>
        <p:spPr>
          <a:xfrm>
            <a:off x="4260574" y="2710431"/>
            <a:ext cx="371061" cy="369332"/>
          </a:xfrm>
          <a:prstGeom prst="rect">
            <a:avLst/>
          </a:prstGeom>
          <a:noFill/>
        </p:spPr>
        <p:txBody>
          <a:bodyPr wrap="square" rtlCol="0">
            <a:spAutoFit/>
          </a:bodyPr>
          <a:lstStyle/>
          <a:p>
            <a:r>
              <a:rPr lang="es-CO" dirty="0">
                <a:solidFill>
                  <a:srgbClr val="FFFF00"/>
                </a:solidFill>
              </a:rPr>
              <a:t>5</a:t>
            </a:r>
          </a:p>
        </p:txBody>
      </p:sp>
      <p:sp>
        <p:nvSpPr>
          <p:cNvPr id="22" name="CuadroTexto 21">
            <a:extLst>
              <a:ext uri="{FF2B5EF4-FFF2-40B4-BE49-F238E27FC236}">
                <a16:creationId xmlns:a16="http://schemas.microsoft.com/office/drawing/2014/main" id="{99F0F7F3-B00F-46E8-8D6D-A17BBF9F0CE7}"/>
              </a:ext>
            </a:extLst>
          </p:cNvPr>
          <p:cNvSpPr txBox="1"/>
          <p:nvPr/>
        </p:nvSpPr>
        <p:spPr>
          <a:xfrm>
            <a:off x="5287617" y="1277779"/>
            <a:ext cx="2305878" cy="1169551"/>
          </a:xfrm>
          <a:prstGeom prst="rect">
            <a:avLst/>
          </a:prstGeom>
          <a:noFill/>
        </p:spPr>
        <p:txBody>
          <a:bodyPr wrap="square" rtlCol="0">
            <a:spAutoFit/>
          </a:bodyPr>
          <a:lstStyle/>
          <a:p>
            <a:r>
              <a:rPr lang="es-CO" sz="1400" dirty="0">
                <a:solidFill>
                  <a:schemeClr val="bg1"/>
                </a:solidFill>
              </a:rPr>
              <a:t>Insertamos las variables socioeconómicas en la regresión lineal para analizar su comportamiento y ajuste del modelo.</a:t>
            </a:r>
          </a:p>
        </p:txBody>
      </p:sp>
      <p:sp>
        <p:nvSpPr>
          <p:cNvPr id="29" name="CuadroTexto 28">
            <a:extLst>
              <a:ext uri="{FF2B5EF4-FFF2-40B4-BE49-F238E27FC236}">
                <a16:creationId xmlns:a16="http://schemas.microsoft.com/office/drawing/2014/main" id="{B0409B60-9665-4A5B-914F-05BC5F68E57F}"/>
              </a:ext>
            </a:extLst>
          </p:cNvPr>
          <p:cNvSpPr txBox="1"/>
          <p:nvPr/>
        </p:nvSpPr>
        <p:spPr>
          <a:xfrm>
            <a:off x="5287617" y="5374910"/>
            <a:ext cx="2305878" cy="1169551"/>
          </a:xfrm>
          <a:prstGeom prst="rect">
            <a:avLst/>
          </a:prstGeom>
          <a:noFill/>
        </p:spPr>
        <p:txBody>
          <a:bodyPr wrap="square" rtlCol="0">
            <a:spAutoFit/>
          </a:bodyPr>
          <a:lstStyle/>
          <a:p>
            <a:r>
              <a:rPr lang="es-CO" sz="1400" dirty="0">
                <a:solidFill>
                  <a:schemeClr val="bg1"/>
                </a:solidFill>
              </a:rPr>
              <a:t>Después de obtener sólo variables significativas se usan para encontrar relaciones que permitan formar </a:t>
            </a:r>
            <a:r>
              <a:rPr lang="es-CO" sz="1400" dirty="0" err="1">
                <a:solidFill>
                  <a:schemeClr val="bg1"/>
                </a:solidFill>
              </a:rPr>
              <a:t>clusters</a:t>
            </a:r>
            <a:r>
              <a:rPr lang="es-CO" sz="1400" dirty="0">
                <a:solidFill>
                  <a:schemeClr val="bg1"/>
                </a:solidFill>
              </a:rPr>
              <a:t>.</a:t>
            </a:r>
          </a:p>
        </p:txBody>
      </p:sp>
      <p:sp>
        <p:nvSpPr>
          <p:cNvPr id="30" name="CuadroTexto 29">
            <a:extLst>
              <a:ext uri="{FF2B5EF4-FFF2-40B4-BE49-F238E27FC236}">
                <a16:creationId xmlns:a16="http://schemas.microsoft.com/office/drawing/2014/main" id="{D39AFE83-6304-4EE1-A74F-5911701F0C8F}"/>
              </a:ext>
            </a:extLst>
          </p:cNvPr>
          <p:cNvSpPr txBox="1"/>
          <p:nvPr/>
        </p:nvSpPr>
        <p:spPr>
          <a:xfrm>
            <a:off x="9534938" y="5389267"/>
            <a:ext cx="2305878" cy="1384995"/>
          </a:xfrm>
          <a:prstGeom prst="rect">
            <a:avLst/>
          </a:prstGeom>
          <a:noFill/>
        </p:spPr>
        <p:txBody>
          <a:bodyPr wrap="square" rtlCol="0">
            <a:spAutoFit/>
          </a:bodyPr>
          <a:lstStyle/>
          <a:p>
            <a:r>
              <a:rPr lang="es-CO" sz="1400" dirty="0">
                <a:solidFill>
                  <a:schemeClr val="bg1"/>
                </a:solidFill>
              </a:rPr>
              <a:t>Se usa el árbol de clasificación usando como target el </a:t>
            </a:r>
            <a:r>
              <a:rPr lang="es-CO" sz="1400" dirty="0" err="1">
                <a:solidFill>
                  <a:schemeClr val="bg1"/>
                </a:solidFill>
              </a:rPr>
              <a:t>cluster</a:t>
            </a:r>
            <a:r>
              <a:rPr lang="es-CO" sz="1400" dirty="0">
                <a:solidFill>
                  <a:schemeClr val="bg1"/>
                </a:solidFill>
              </a:rPr>
              <a:t> asignado anteriormente y así obtener las 3 variables de mayor importancia.</a:t>
            </a:r>
          </a:p>
        </p:txBody>
      </p:sp>
      <p:sp>
        <p:nvSpPr>
          <p:cNvPr id="31" name="CuadroTexto 30">
            <a:extLst>
              <a:ext uri="{FF2B5EF4-FFF2-40B4-BE49-F238E27FC236}">
                <a16:creationId xmlns:a16="http://schemas.microsoft.com/office/drawing/2014/main" id="{43073761-5109-43F3-8ED6-6EB541285CC2}"/>
              </a:ext>
            </a:extLst>
          </p:cNvPr>
          <p:cNvSpPr txBox="1"/>
          <p:nvPr/>
        </p:nvSpPr>
        <p:spPr>
          <a:xfrm>
            <a:off x="9574693" y="1314679"/>
            <a:ext cx="2305878" cy="1169551"/>
          </a:xfrm>
          <a:prstGeom prst="rect">
            <a:avLst/>
          </a:prstGeom>
          <a:noFill/>
        </p:spPr>
        <p:txBody>
          <a:bodyPr wrap="square" rtlCol="0">
            <a:spAutoFit/>
          </a:bodyPr>
          <a:lstStyle/>
          <a:p>
            <a:r>
              <a:rPr lang="es-CO" sz="1400" dirty="0">
                <a:solidFill>
                  <a:schemeClr val="bg1"/>
                </a:solidFill>
              </a:rPr>
              <a:t>Se proyectan las 3 variables encontradas en el paso anterior, para que estas sean el insumo de la proyección de la regresión.</a:t>
            </a:r>
          </a:p>
        </p:txBody>
      </p:sp>
      <p:sp>
        <p:nvSpPr>
          <p:cNvPr id="27" name="CuadroTexto 26">
            <a:extLst>
              <a:ext uri="{FF2B5EF4-FFF2-40B4-BE49-F238E27FC236}">
                <a16:creationId xmlns:a16="http://schemas.microsoft.com/office/drawing/2014/main" id="{C6C276CD-5E4B-4371-B006-D02E08D63492}"/>
              </a:ext>
            </a:extLst>
          </p:cNvPr>
          <p:cNvSpPr txBox="1"/>
          <p:nvPr/>
        </p:nvSpPr>
        <p:spPr>
          <a:xfrm>
            <a:off x="344557" y="1073426"/>
            <a:ext cx="4287078" cy="1200329"/>
          </a:xfrm>
          <a:prstGeom prst="rect">
            <a:avLst/>
          </a:prstGeom>
          <a:noFill/>
        </p:spPr>
        <p:txBody>
          <a:bodyPr wrap="square" rtlCol="0">
            <a:spAutoFit/>
          </a:bodyPr>
          <a:lstStyle/>
          <a:p>
            <a:r>
              <a:rPr lang="es-CO" i="1" dirty="0">
                <a:solidFill>
                  <a:schemeClr val="bg1"/>
                </a:solidFill>
              </a:rPr>
              <a:t>Se desarrollaron diferentes modelos para dar respuesta al reto uno y a la primera pregunta de investigación. El objetivo es aprovechar al máximo la data disponible. </a:t>
            </a:r>
          </a:p>
        </p:txBody>
      </p:sp>
      <p:pic>
        <p:nvPicPr>
          <p:cNvPr id="3" name="Imagen 2">
            <a:extLst>
              <a:ext uri="{FF2B5EF4-FFF2-40B4-BE49-F238E27FC236}">
                <a16:creationId xmlns:a16="http://schemas.microsoft.com/office/drawing/2014/main" id="{FB0EC67C-4DD1-425C-925E-62C6ABFBAE7C}"/>
              </a:ext>
            </a:extLst>
          </p:cNvPr>
          <p:cNvPicPr>
            <a:picLocks noChangeAspect="1"/>
          </p:cNvPicPr>
          <p:nvPr/>
        </p:nvPicPr>
        <p:blipFill>
          <a:blip r:embed="rId5"/>
          <a:stretch>
            <a:fillRect/>
          </a:stretch>
        </p:blipFill>
        <p:spPr>
          <a:xfrm>
            <a:off x="109972" y="4053339"/>
            <a:ext cx="4824806" cy="2412403"/>
          </a:xfrm>
          <a:prstGeom prst="rect">
            <a:avLst/>
          </a:prstGeom>
        </p:spPr>
      </p:pic>
    </p:spTree>
    <p:extLst>
      <p:ext uri="{BB962C8B-B14F-4D97-AF65-F5344CB8AC3E}">
        <p14:creationId xmlns:p14="http://schemas.microsoft.com/office/powerpoint/2010/main" val="25730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0-#ppt_w/2"/>
                                          </p:val>
                                        </p:tav>
                                        <p:tav tm="100000">
                                          <p:val>
                                            <p:strVal val="#ppt_x"/>
                                          </p:val>
                                        </p:tav>
                                      </p:tavLst>
                                    </p:anim>
                                    <p:anim calcmode="lin" valueType="num">
                                      <p:cBhvr additive="base">
                                        <p:cTn id="14"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3" fill="hold" grpId="0" nodeType="click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500" fill="hold"/>
                                        <p:tgtEl>
                                          <p:spTgt spid="31"/>
                                        </p:tgtEl>
                                        <p:attrNameLst>
                                          <p:attrName>ppt_x</p:attrName>
                                        </p:attrNameLst>
                                      </p:cBhvr>
                                      <p:tavLst>
                                        <p:tav tm="0">
                                          <p:val>
                                            <p:strVal val="1+#ppt_w/2"/>
                                          </p:val>
                                        </p:tav>
                                        <p:tav tm="100000">
                                          <p:val>
                                            <p:strVal val="#ppt_x"/>
                                          </p:val>
                                        </p:tav>
                                      </p:tavLst>
                                    </p:anim>
                                    <p:anim calcmode="lin" valueType="num">
                                      <p:cBhvr additive="base">
                                        <p:cTn id="74"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1+#ppt_w/2"/>
                                          </p:val>
                                        </p:tav>
                                        <p:tav tm="100000">
                                          <p:val>
                                            <p:strVal val="#ppt_x"/>
                                          </p:val>
                                        </p:tav>
                                      </p:tavLst>
                                    </p:anim>
                                    <p:anim calcmode="lin" valueType="num">
                                      <p:cBhvr additive="base">
                                        <p:cTn id="80" dur="500" fill="hold"/>
                                        <p:tgtEl>
                                          <p:spTgt spid="1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1+#ppt_w/2"/>
                                          </p:val>
                                        </p:tav>
                                        <p:tav tm="100000">
                                          <p:val>
                                            <p:strVal val="#ppt_x"/>
                                          </p:val>
                                        </p:tav>
                                      </p:tavLst>
                                    </p:anim>
                                    <p:anim calcmode="lin" valueType="num">
                                      <p:cBhvr additive="base">
                                        <p:cTn id="84"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3" fill="hold" grpId="0" nodeType="click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500" fill="hold"/>
                                        <p:tgtEl>
                                          <p:spTgt spid="17"/>
                                        </p:tgtEl>
                                        <p:attrNameLst>
                                          <p:attrName>ppt_x</p:attrName>
                                        </p:attrNameLst>
                                      </p:cBhvr>
                                      <p:tavLst>
                                        <p:tav tm="0">
                                          <p:val>
                                            <p:strVal val="1+#ppt_w/2"/>
                                          </p:val>
                                        </p:tav>
                                        <p:tav tm="100000">
                                          <p:val>
                                            <p:strVal val="#ppt_x"/>
                                          </p:val>
                                        </p:tav>
                                      </p:tavLst>
                                    </p:anim>
                                    <p:anim calcmode="lin" valueType="num">
                                      <p:cBhvr additive="base">
                                        <p:cTn id="90" dur="500" fill="hold"/>
                                        <p:tgtEl>
                                          <p:spTgt spid="17"/>
                                        </p:tgtEl>
                                        <p:attrNameLst>
                                          <p:attrName>ppt_y</p:attrName>
                                        </p:attrNameLst>
                                      </p:cBhvr>
                                      <p:tavLst>
                                        <p:tav tm="0">
                                          <p:val>
                                            <p:strVal val="0-#ppt_h/2"/>
                                          </p:val>
                                        </p:tav>
                                        <p:tav tm="100000">
                                          <p:val>
                                            <p:strVal val="#ppt_y"/>
                                          </p:val>
                                        </p:tav>
                                      </p:tavLst>
                                    </p:anim>
                                  </p:childTnLst>
                                </p:cTn>
                              </p:par>
                              <p:par>
                                <p:cTn id="91" presetID="2" presetClass="entr" presetSubtype="3"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fill="hold"/>
                                        <p:tgtEl>
                                          <p:spTgt spid="26"/>
                                        </p:tgtEl>
                                        <p:attrNameLst>
                                          <p:attrName>ppt_x</p:attrName>
                                        </p:attrNameLst>
                                      </p:cBhvr>
                                      <p:tavLst>
                                        <p:tav tm="0">
                                          <p:val>
                                            <p:strVal val="1+#ppt_w/2"/>
                                          </p:val>
                                        </p:tav>
                                        <p:tav tm="100000">
                                          <p:val>
                                            <p:strVal val="#ppt_x"/>
                                          </p:val>
                                        </p:tav>
                                      </p:tavLst>
                                    </p:anim>
                                    <p:anim calcmode="lin" valueType="num">
                                      <p:cBhvr additive="base">
                                        <p:cTn id="94" dur="500" fill="hold"/>
                                        <p:tgtEl>
                                          <p:spTgt spid="26"/>
                                        </p:tgtEl>
                                        <p:attrNameLst>
                                          <p:attrName>ppt_y</p:attrName>
                                        </p:attrNameLst>
                                      </p:cBhvr>
                                      <p:tavLst>
                                        <p:tav tm="0">
                                          <p:val>
                                            <p:strVal val="0-#ppt_h/2"/>
                                          </p:val>
                                        </p:tav>
                                        <p:tav tm="100000">
                                          <p:val>
                                            <p:strVal val="#ppt_y"/>
                                          </p:val>
                                        </p:tav>
                                      </p:tavLst>
                                    </p:anim>
                                  </p:childTnLst>
                                </p:cTn>
                              </p:par>
                              <p:par>
                                <p:cTn id="95" presetID="2" presetClass="entr" presetSubtype="3"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1+#ppt_w/2"/>
                                          </p:val>
                                        </p:tav>
                                        <p:tav tm="100000">
                                          <p:val>
                                            <p:strVal val="#ppt_x"/>
                                          </p:val>
                                        </p:tav>
                                      </p:tavLst>
                                    </p:anim>
                                    <p:anim calcmode="lin" valueType="num">
                                      <p:cBhvr additive="base">
                                        <p:cTn id="98"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1028"/>
                                        </p:tgtEl>
                                        <p:attrNameLst>
                                          <p:attrName>style.visibility</p:attrName>
                                        </p:attrNameLst>
                                      </p:cBhvr>
                                      <p:to>
                                        <p:strVal val="visible"/>
                                      </p:to>
                                    </p:set>
                                    <p:animEffect transition="in" filter="fade">
                                      <p:cBhvr>
                                        <p:cTn id="103" dur="500"/>
                                        <p:tgtEl>
                                          <p:spTgt spid="102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3"/>
                                        </p:tgtEl>
                                        <p:attrNameLst>
                                          <p:attrName>style.visibility</p:attrName>
                                        </p:attrNameLst>
                                      </p:cBhvr>
                                      <p:to>
                                        <p:strVal val="visible"/>
                                      </p:to>
                                    </p:set>
                                    <p:animEffect transition="in" filter="fade">
                                      <p:cBhvr>
                                        <p:cTn id="10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5" grpId="0" animBg="1"/>
      <p:bldP spid="16" grpId="0" animBg="1"/>
      <p:bldP spid="17" grpId="0" animBg="1"/>
      <p:bldP spid="19" grpId="0"/>
      <p:bldP spid="20" grpId="0"/>
      <p:bldP spid="23" grpId="0"/>
      <p:bldP spid="24" grpId="0"/>
      <p:bldP spid="25" grpId="0"/>
      <p:bldP spid="26" grpId="0"/>
      <p:bldP spid="22"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E8502B62-B460-4D91-91D5-94EDBAEE0396}"/>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1: Definición de penetración digital</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DE76CCE1-9620-4BF3-99FF-8739EA219227}"/>
              </a:ext>
            </a:extLst>
          </p:cNvPr>
          <p:cNvPicPr>
            <a:picLocks noChangeAspect="1"/>
          </p:cNvPicPr>
          <p:nvPr/>
        </p:nvPicPr>
        <p:blipFill>
          <a:blip r:embed="rId4"/>
          <a:stretch>
            <a:fillRect/>
          </a:stretch>
        </p:blipFill>
        <p:spPr>
          <a:xfrm>
            <a:off x="7553325" y="1480127"/>
            <a:ext cx="4638675" cy="3133725"/>
          </a:xfrm>
          <a:prstGeom prst="rect">
            <a:avLst/>
          </a:prstGeom>
        </p:spPr>
      </p:pic>
      <p:pic>
        <p:nvPicPr>
          <p:cNvPr id="3" name="Imagen 2">
            <a:extLst>
              <a:ext uri="{FF2B5EF4-FFF2-40B4-BE49-F238E27FC236}">
                <a16:creationId xmlns:a16="http://schemas.microsoft.com/office/drawing/2014/main" id="{0E6AE80A-B5D9-45AC-B7A0-A3257BD8FF40}"/>
              </a:ext>
            </a:extLst>
          </p:cNvPr>
          <p:cNvPicPr>
            <a:picLocks noChangeAspect="1"/>
          </p:cNvPicPr>
          <p:nvPr/>
        </p:nvPicPr>
        <p:blipFill rotWithShape="1">
          <a:blip r:embed="rId5"/>
          <a:srcRect b="2672"/>
          <a:stretch/>
        </p:blipFill>
        <p:spPr>
          <a:xfrm>
            <a:off x="0" y="3527240"/>
            <a:ext cx="7162800" cy="3337387"/>
          </a:xfrm>
          <a:prstGeom prst="rect">
            <a:avLst/>
          </a:prstGeom>
        </p:spPr>
      </p:pic>
      <p:sp>
        <p:nvSpPr>
          <p:cNvPr id="7" name="CuadroTexto 6">
            <a:extLst>
              <a:ext uri="{FF2B5EF4-FFF2-40B4-BE49-F238E27FC236}">
                <a16:creationId xmlns:a16="http://schemas.microsoft.com/office/drawing/2014/main" id="{D99BBD6A-E22D-4B55-A266-068F41979C97}"/>
              </a:ext>
            </a:extLst>
          </p:cNvPr>
          <p:cNvSpPr txBox="1"/>
          <p:nvPr/>
        </p:nvSpPr>
        <p:spPr>
          <a:xfrm>
            <a:off x="193020" y="738142"/>
            <a:ext cx="11805956" cy="1077218"/>
          </a:xfrm>
          <a:prstGeom prst="rect">
            <a:avLst/>
          </a:prstGeom>
          <a:noFill/>
        </p:spPr>
        <p:txBody>
          <a:bodyPr wrap="square" rtlCol="0">
            <a:spAutoFit/>
          </a:bodyPr>
          <a:lstStyle/>
          <a:p>
            <a:pPr algn="just"/>
            <a:r>
              <a:rPr lang="es-CO" sz="1600" dirty="0">
                <a:solidFill>
                  <a:schemeClr val="bg1"/>
                </a:solidFill>
              </a:rPr>
              <a:t>Con la data obtenida de los indicadores base del </a:t>
            </a:r>
            <a:r>
              <a:rPr lang="es-CO" sz="1600" b="1" dirty="0">
                <a:solidFill>
                  <a:schemeClr val="bg1"/>
                </a:solidFill>
              </a:rPr>
              <a:t>DANE</a:t>
            </a:r>
            <a:r>
              <a:rPr lang="es-CO" sz="1600" dirty="0">
                <a:solidFill>
                  <a:schemeClr val="bg1"/>
                </a:solidFill>
              </a:rPr>
              <a:t> sobre la tenencia y uso de las </a:t>
            </a:r>
            <a:r>
              <a:rPr lang="es-CO" sz="1600" dirty="0" err="1">
                <a:solidFill>
                  <a:schemeClr val="bg1"/>
                </a:solidFill>
              </a:rPr>
              <a:t>TICs</a:t>
            </a:r>
            <a:r>
              <a:rPr lang="es-CO" sz="1600" dirty="0">
                <a:solidFill>
                  <a:schemeClr val="bg1"/>
                </a:solidFill>
                <a:highlight>
                  <a:srgbClr val="FF0000"/>
                </a:highlight>
              </a:rPr>
              <a:t>[3]</a:t>
            </a:r>
            <a:r>
              <a:rPr lang="es-CO" sz="1600" dirty="0">
                <a:solidFill>
                  <a:schemeClr val="bg1"/>
                </a:solidFill>
              </a:rPr>
              <a:t> en los hogares colombianos, se tomaron dos variables que consideramos relevantes: 1) número de personas que usaron computador y 2) número de personas que usaron internet desde cualquier dispositivo. Sin embargo, estas cifras a nivel de departamento sólo están disponibles para 2018 (el resto es incompleto o en el caso de 2017 sólo se tiene cabecera), así que había que encontrar una manera de extrapolarlas.</a:t>
            </a:r>
          </a:p>
        </p:txBody>
      </p:sp>
      <p:sp>
        <p:nvSpPr>
          <p:cNvPr id="8" name="CuadroTexto 7">
            <a:extLst>
              <a:ext uri="{FF2B5EF4-FFF2-40B4-BE49-F238E27FC236}">
                <a16:creationId xmlns:a16="http://schemas.microsoft.com/office/drawing/2014/main" id="{182830B6-2F6C-4C45-A46F-83180D33EEDB}"/>
              </a:ext>
            </a:extLst>
          </p:cNvPr>
          <p:cNvSpPr txBox="1"/>
          <p:nvPr/>
        </p:nvSpPr>
        <p:spPr>
          <a:xfrm>
            <a:off x="193020" y="2039301"/>
            <a:ext cx="7640795" cy="1323439"/>
          </a:xfrm>
          <a:prstGeom prst="rect">
            <a:avLst/>
          </a:prstGeom>
          <a:noFill/>
        </p:spPr>
        <p:txBody>
          <a:bodyPr wrap="square" rtlCol="0">
            <a:spAutoFit/>
          </a:bodyPr>
          <a:lstStyle/>
          <a:p>
            <a:pPr algn="just"/>
            <a:r>
              <a:rPr lang="es-CO" sz="1600" dirty="0">
                <a:solidFill>
                  <a:schemeClr val="bg1"/>
                </a:solidFill>
              </a:rPr>
              <a:t>Gracias a </a:t>
            </a:r>
            <a:r>
              <a:rPr lang="es-CO" sz="1600" b="1" dirty="0" err="1">
                <a:solidFill>
                  <a:schemeClr val="bg1"/>
                </a:solidFill>
              </a:rPr>
              <a:t>PostData</a:t>
            </a:r>
            <a:r>
              <a:rPr lang="es-CO" sz="1600" b="1" dirty="0">
                <a:solidFill>
                  <a:srgbClr val="AEB832"/>
                </a:solidFill>
              </a:rPr>
              <a:t> </a:t>
            </a:r>
            <a:r>
              <a:rPr lang="es-CO" sz="1600" dirty="0">
                <a:solidFill>
                  <a:schemeClr val="bg1"/>
                </a:solidFill>
              </a:rPr>
              <a:t>y su información de accesos internet fijo</a:t>
            </a:r>
            <a:r>
              <a:rPr lang="es-CO" sz="1600" dirty="0">
                <a:solidFill>
                  <a:schemeClr val="bg1"/>
                </a:solidFill>
                <a:highlight>
                  <a:srgbClr val="FF0000"/>
                </a:highlight>
              </a:rPr>
              <a:t> [4] </a:t>
            </a:r>
            <a:r>
              <a:rPr lang="es-CO" sz="1600" dirty="0">
                <a:solidFill>
                  <a:schemeClr val="bg1"/>
                </a:solidFill>
              </a:rPr>
              <a:t>, fue posible obtener la correlación existente entre los dos indicadores anteriores y el número de accesos web sobre población para cada departamento. Encontramos correlaciones de 0,9 y superior, lo que nos lleva a pensar que (</a:t>
            </a:r>
            <a:r>
              <a:rPr lang="es-CO" sz="1600" dirty="0" err="1">
                <a:solidFill>
                  <a:schemeClr val="bg1"/>
                </a:solidFill>
              </a:rPr>
              <a:t>accesos_web</a:t>
            </a:r>
            <a:r>
              <a:rPr lang="es-CO" sz="1600" dirty="0">
                <a:solidFill>
                  <a:schemeClr val="bg1"/>
                </a:solidFill>
              </a:rPr>
              <a:t>/población) es un buen indicador para definir la </a:t>
            </a:r>
            <a:r>
              <a:rPr lang="es-CO" sz="1600" b="1" i="1" dirty="0">
                <a:solidFill>
                  <a:schemeClr val="bg1"/>
                </a:solidFill>
              </a:rPr>
              <a:t>penetración digital (variable dependiente Y del modelo).</a:t>
            </a:r>
          </a:p>
        </p:txBody>
      </p:sp>
      <p:sp>
        <p:nvSpPr>
          <p:cNvPr id="9" name="Es igual a 8">
            <a:extLst>
              <a:ext uri="{FF2B5EF4-FFF2-40B4-BE49-F238E27FC236}">
                <a16:creationId xmlns:a16="http://schemas.microsoft.com/office/drawing/2014/main" id="{D4020C20-F914-4D58-AAE7-602EF1FC125A}"/>
              </a:ext>
            </a:extLst>
          </p:cNvPr>
          <p:cNvSpPr/>
          <p:nvPr/>
        </p:nvSpPr>
        <p:spPr>
          <a:xfrm>
            <a:off x="9454217" y="5261113"/>
            <a:ext cx="477078" cy="35529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0" name="Es igual a 9">
            <a:extLst>
              <a:ext uri="{FF2B5EF4-FFF2-40B4-BE49-F238E27FC236}">
                <a16:creationId xmlns:a16="http://schemas.microsoft.com/office/drawing/2014/main" id="{1B07C7F1-C8F4-433F-BD6F-42D92B9C101E}"/>
              </a:ext>
            </a:extLst>
          </p:cNvPr>
          <p:cNvSpPr/>
          <p:nvPr/>
        </p:nvSpPr>
        <p:spPr>
          <a:xfrm>
            <a:off x="9454217" y="5997351"/>
            <a:ext cx="477078" cy="35529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1" name="CuadroTexto 10">
            <a:extLst>
              <a:ext uri="{FF2B5EF4-FFF2-40B4-BE49-F238E27FC236}">
                <a16:creationId xmlns:a16="http://schemas.microsoft.com/office/drawing/2014/main" id="{1DF7A36E-DCE9-404C-A3A4-A2F0E6540564}"/>
              </a:ext>
            </a:extLst>
          </p:cNvPr>
          <p:cNvSpPr txBox="1"/>
          <p:nvPr/>
        </p:nvSpPr>
        <p:spPr>
          <a:xfrm>
            <a:off x="8254895" y="5085304"/>
            <a:ext cx="1232452" cy="738664"/>
          </a:xfrm>
          <a:prstGeom prst="rect">
            <a:avLst/>
          </a:prstGeom>
          <a:noFill/>
        </p:spPr>
        <p:txBody>
          <a:bodyPr wrap="square" rtlCol="0">
            <a:spAutoFit/>
          </a:bodyPr>
          <a:lstStyle/>
          <a:p>
            <a:pPr algn="ctr"/>
            <a:r>
              <a:rPr lang="es-CO" sz="1400" dirty="0">
                <a:solidFill>
                  <a:schemeClr val="bg1"/>
                </a:solidFill>
              </a:rPr>
              <a:t>Personas Uso PC/   Población</a:t>
            </a:r>
          </a:p>
        </p:txBody>
      </p:sp>
      <p:sp>
        <p:nvSpPr>
          <p:cNvPr id="12" name="CuadroTexto 11">
            <a:extLst>
              <a:ext uri="{FF2B5EF4-FFF2-40B4-BE49-F238E27FC236}">
                <a16:creationId xmlns:a16="http://schemas.microsoft.com/office/drawing/2014/main" id="{65E45BB8-ED7F-4D3F-B552-DCD216AC7F3F}"/>
              </a:ext>
            </a:extLst>
          </p:cNvPr>
          <p:cNvSpPr txBox="1"/>
          <p:nvPr/>
        </p:nvSpPr>
        <p:spPr>
          <a:xfrm>
            <a:off x="8324469" y="5818513"/>
            <a:ext cx="1232452" cy="738664"/>
          </a:xfrm>
          <a:prstGeom prst="rect">
            <a:avLst/>
          </a:prstGeom>
          <a:noFill/>
        </p:spPr>
        <p:txBody>
          <a:bodyPr wrap="square" rtlCol="0">
            <a:spAutoFit/>
          </a:bodyPr>
          <a:lstStyle/>
          <a:p>
            <a:pPr algn="ctr"/>
            <a:r>
              <a:rPr lang="es-CO" sz="1400" dirty="0">
                <a:solidFill>
                  <a:schemeClr val="bg1"/>
                </a:solidFill>
              </a:rPr>
              <a:t>Personas Uso Internet/   Población</a:t>
            </a:r>
          </a:p>
        </p:txBody>
      </p:sp>
      <p:sp>
        <p:nvSpPr>
          <p:cNvPr id="13" name="CuadroTexto 12">
            <a:extLst>
              <a:ext uri="{FF2B5EF4-FFF2-40B4-BE49-F238E27FC236}">
                <a16:creationId xmlns:a16="http://schemas.microsoft.com/office/drawing/2014/main" id="{6BA3934E-B47E-420E-B5FF-8BBB5B69D97D}"/>
              </a:ext>
            </a:extLst>
          </p:cNvPr>
          <p:cNvSpPr txBox="1"/>
          <p:nvPr/>
        </p:nvSpPr>
        <p:spPr>
          <a:xfrm>
            <a:off x="10000869" y="5297564"/>
            <a:ext cx="1414668" cy="1200329"/>
          </a:xfrm>
          <a:prstGeom prst="rect">
            <a:avLst/>
          </a:prstGeom>
          <a:noFill/>
        </p:spPr>
        <p:txBody>
          <a:bodyPr wrap="square" rtlCol="0">
            <a:spAutoFit/>
          </a:bodyPr>
          <a:lstStyle/>
          <a:p>
            <a:pPr algn="ctr"/>
            <a:r>
              <a:rPr lang="es-CO" sz="2400" dirty="0">
                <a:solidFill>
                  <a:schemeClr val="bg1"/>
                </a:solidFill>
              </a:rPr>
              <a:t># Accesos web / Población</a:t>
            </a:r>
          </a:p>
        </p:txBody>
      </p:sp>
      <p:sp>
        <p:nvSpPr>
          <p:cNvPr id="14" name="Flecha: hacia abajo 13">
            <a:extLst>
              <a:ext uri="{FF2B5EF4-FFF2-40B4-BE49-F238E27FC236}">
                <a16:creationId xmlns:a16="http://schemas.microsoft.com/office/drawing/2014/main" id="{BE02437D-E914-4475-A9D6-81DBC47032C9}"/>
              </a:ext>
            </a:extLst>
          </p:cNvPr>
          <p:cNvSpPr/>
          <p:nvPr/>
        </p:nvSpPr>
        <p:spPr>
          <a:xfrm>
            <a:off x="9872662" y="4408667"/>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Flecha: hacia abajo 14">
            <a:extLst>
              <a:ext uri="{FF2B5EF4-FFF2-40B4-BE49-F238E27FC236}">
                <a16:creationId xmlns:a16="http://schemas.microsoft.com/office/drawing/2014/main" id="{481F254E-D3F5-4B51-9C4B-30AED9197546}"/>
              </a:ext>
            </a:extLst>
          </p:cNvPr>
          <p:cNvSpPr/>
          <p:nvPr/>
        </p:nvSpPr>
        <p:spPr>
          <a:xfrm rot="16200000">
            <a:off x="7262382" y="5460967"/>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CuadroTexto 15">
            <a:extLst>
              <a:ext uri="{FF2B5EF4-FFF2-40B4-BE49-F238E27FC236}">
                <a16:creationId xmlns:a16="http://schemas.microsoft.com/office/drawing/2014/main" id="{B230F178-CDE4-4E25-935C-2B7143E0D2CE}"/>
              </a:ext>
            </a:extLst>
          </p:cNvPr>
          <p:cNvSpPr txBox="1"/>
          <p:nvPr/>
        </p:nvSpPr>
        <p:spPr>
          <a:xfrm>
            <a:off x="7965002" y="1934993"/>
            <a:ext cx="1290773" cy="400110"/>
          </a:xfrm>
          <a:prstGeom prst="rect">
            <a:avLst/>
          </a:prstGeom>
          <a:noFill/>
        </p:spPr>
        <p:txBody>
          <a:bodyPr wrap="square" rtlCol="0">
            <a:spAutoFit/>
          </a:bodyPr>
          <a:lstStyle/>
          <a:p>
            <a:r>
              <a:rPr lang="es-CO" sz="1000" b="1" dirty="0">
                <a:solidFill>
                  <a:schemeClr val="bg1"/>
                </a:solidFill>
              </a:rPr>
              <a:t>Matriz de correlaciones</a:t>
            </a:r>
          </a:p>
        </p:txBody>
      </p:sp>
      <p:sp>
        <p:nvSpPr>
          <p:cNvPr id="17" name="CuadroTexto 16">
            <a:extLst>
              <a:ext uri="{FF2B5EF4-FFF2-40B4-BE49-F238E27FC236}">
                <a16:creationId xmlns:a16="http://schemas.microsoft.com/office/drawing/2014/main" id="{81ACA8FE-EF64-4B7D-9714-B05C8FC1B03E}"/>
              </a:ext>
            </a:extLst>
          </p:cNvPr>
          <p:cNvSpPr txBox="1"/>
          <p:nvPr/>
        </p:nvSpPr>
        <p:spPr>
          <a:xfrm>
            <a:off x="523907" y="3429000"/>
            <a:ext cx="6221450" cy="246221"/>
          </a:xfrm>
          <a:prstGeom prst="rect">
            <a:avLst/>
          </a:prstGeom>
          <a:noFill/>
        </p:spPr>
        <p:txBody>
          <a:bodyPr wrap="square" rtlCol="0">
            <a:spAutoFit/>
          </a:bodyPr>
          <a:lstStyle/>
          <a:p>
            <a:r>
              <a:rPr lang="es-CO" sz="1000" b="1" dirty="0">
                <a:solidFill>
                  <a:schemeClr val="bg1"/>
                </a:solidFill>
              </a:rPr>
              <a:t>Relación lineal entre accesos/pobla y  </a:t>
            </a:r>
            <a:r>
              <a:rPr lang="es-CO" sz="1000" b="1" dirty="0" err="1">
                <a:solidFill>
                  <a:schemeClr val="bg1"/>
                </a:solidFill>
              </a:rPr>
              <a:t>personas_uso_pc</a:t>
            </a:r>
            <a:r>
              <a:rPr lang="es-CO" sz="1000" b="1" dirty="0">
                <a:solidFill>
                  <a:schemeClr val="bg1"/>
                </a:solidFill>
              </a:rPr>
              <a:t>/población, </a:t>
            </a:r>
            <a:r>
              <a:rPr lang="es-CO" sz="1000" b="1" dirty="0" err="1">
                <a:solidFill>
                  <a:schemeClr val="bg1"/>
                </a:solidFill>
              </a:rPr>
              <a:t>personas_uso_internet</a:t>
            </a:r>
            <a:r>
              <a:rPr lang="es-CO" sz="1000" b="1" dirty="0">
                <a:solidFill>
                  <a:schemeClr val="bg1"/>
                </a:solidFill>
              </a:rPr>
              <a:t>/pobla</a:t>
            </a:r>
          </a:p>
        </p:txBody>
      </p:sp>
    </p:spTree>
    <p:extLst>
      <p:ext uri="{BB962C8B-B14F-4D97-AF65-F5344CB8AC3E}">
        <p14:creationId xmlns:p14="http://schemas.microsoft.com/office/powerpoint/2010/main" val="1405073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6"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765B7E6E-3FC2-443F-9AD9-FF686DFFE028}"/>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a:solidFill>
                  <a:srgbClr val="AEB832"/>
                </a:solidFill>
              </a:rPr>
              <a:t>MODELO 1: Perfil socioeconómico X región</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1026" name="Picture 2" descr="Inicio">
            <a:extLst>
              <a:ext uri="{FF2B5EF4-FFF2-40B4-BE49-F238E27FC236}">
                <a16:creationId xmlns:a16="http://schemas.microsoft.com/office/drawing/2014/main" id="{3F32BD3E-73E6-4AA1-A3E3-8FFD0DF7BC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8075" y="1307195"/>
            <a:ext cx="1262673" cy="4873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residente Duque afirma que un mecanismo de endeudamiento a través ...">
            <a:extLst>
              <a:ext uri="{FF2B5EF4-FFF2-40B4-BE49-F238E27FC236}">
                <a16:creationId xmlns:a16="http://schemas.microsoft.com/office/drawing/2014/main" id="{DF13E899-AC0D-4310-A861-4DC86FC699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7446" y="1181619"/>
            <a:ext cx="1262674" cy="757605"/>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a:extLst>
              <a:ext uri="{FF2B5EF4-FFF2-40B4-BE49-F238E27FC236}">
                <a16:creationId xmlns:a16="http://schemas.microsoft.com/office/drawing/2014/main" id="{2BD03C15-C07D-4FE6-AD13-269B9ECFFACC}"/>
              </a:ext>
            </a:extLst>
          </p:cNvPr>
          <p:cNvSpPr txBox="1"/>
          <p:nvPr/>
        </p:nvSpPr>
        <p:spPr>
          <a:xfrm>
            <a:off x="193020" y="790688"/>
            <a:ext cx="11805956" cy="584775"/>
          </a:xfrm>
          <a:prstGeom prst="rect">
            <a:avLst/>
          </a:prstGeom>
          <a:noFill/>
        </p:spPr>
        <p:txBody>
          <a:bodyPr wrap="square" rtlCol="0">
            <a:spAutoFit/>
          </a:bodyPr>
          <a:lstStyle/>
          <a:p>
            <a:pPr algn="just"/>
            <a:r>
              <a:rPr lang="es-CO" sz="1600" dirty="0">
                <a:solidFill>
                  <a:schemeClr val="bg2">
                    <a:lumMod val="50000"/>
                  </a:schemeClr>
                </a:solidFill>
              </a:rPr>
              <a:t>Después de definir la variable Y, es necesario establecer las variables X que darán explicación del comportamiento de la penetración digital. Para esto se hizo uso de diferente data del DANE (</a:t>
            </a:r>
            <a:r>
              <a:rPr lang="es-CO" sz="1600" dirty="0">
                <a:solidFill>
                  <a:schemeClr val="bg2">
                    <a:lumMod val="50000"/>
                  </a:schemeClr>
                </a:solidFill>
                <a:highlight>
                  <a:srgbClr val="FF0000"/>
                </a:highlight>
              </a:rPr>
              <a:t>[],[],[];[],[]</a:t>
            </a:r>
            <a:r>
              <a:rPr lang="es-CO" sz="1600" dirty="0">
                <a:solidFill>
                  <a:schemeClr val="bg2">
                    <a:lumMod val="50000"/>
                  </a:schemeClr>
                </a:solidFill>
              </a:rPr>
              <a:t>) y del banco de la república [].</a:t>
            </a:r>
          </a:p>
        </p:txBody>
      </p:sp>
      <p:sp>
        <p:nvSpPr>
          <p:cNvPr id="2" name="Signo más 1">
            <a:extLst>
              <a:ext uri="{FF2B5EF4-FFF2-40B4-BE49-F238E27FC236}">
                <a16:creationId xmlns:a16="http://schemas.microsoft.com/office/drawing/2014/main" id="{E2256C2F-D3D5-41BD-88D1-A4020BA4BC6C}"/>
              </a:ext>
            </a:extLst>
          </p:cNvPr>
          <p:cNvSpPr/>
          <p:nvPr/>
        </p:nvSpPr>
        <p:spPr>
          <a:xfrm>
            <a:off x="9859359" y="1307195"/>
            <a:ext cx="490670" cy="48739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a:extLst>
              <a:ext uri="{FF2B5EF4-FFF2-40B4-BE49-F238E27FC236}">
                <a16:creationId xmlns:a16="http://schemas.microsoft.com/office/drawing/2014/main" id="{B622A9D1-380F-4988-A4F0-F895C11B2232}"/>
              </a:ext>
            </a:extLst>
          </p:cNvPr>
          <p:cNvPicPr>
            <a:picLocks noChangeAspect="1"/>
          </p:cNvPicPr>
          <p:nvPr/>
        </p:nvPicPr>
        <p:blipFill rotWithShape="1">
          <a:blip r:embed="rId6"/>
          <a:srcRect t="6647" r="92455"/>
          <a:stretch/>
        </p:blipFill>
        <p:spPr>
          <a:xfrm>
            <a:off x="249563" y="2213396"/>
            <a:ext cx="1153304" cy="4280989"/>
          </a:xfrm>
          <a:prstGeom prst="rect">
            <a:avLst/>
          </a:prstGeom>
        </p:spPr>
      </p:pic>
      <p:sp>
        <p:nvSpPr>
          <p:cNvPr id="3" name="Rectángulo 2">
            <a:extLst>
              <a:ext uri="{FF2B5EF4-FFF2-40B4-BE49-F238E27FC236}">
                <a16:creationId xmlns:a16="http://schemas.microsoft.com/office/drawing/2014/main" id="{52CCDB27-44E4-4B56-9AE6-4DE5F054B8CF}"/>
              </a:ext>
            </a:extLst>
          </p:cNvPr>
          <p:cNvSpPr/>
          <p:nvPr/>
        </p:nvSpPr>
        <p:spPr>
          <a:xfrm>
            <a:off x="249563" y="1502187"/>
            <a:ext cx="6096000" cy="338554"/>
          </a:xfrm>
          <a:prstGeom prst="rect">
            <a:avLst/>
          </a:prstGeom>
        </p:spPr>
        <p:txBody>
          <a:bodyPr>
            <a:spAutoFit/>
          </a:bodyPr>
          <a:lstStyle/>
          <a:p>
            <a:pPr algn="just"/>
            <a:r>
              <a:rPr lang="es-CO" sz="1600" dirty="0">
                <a:solidFill>
                  <a:schemeClr val="bg2">
                    <a:lumMod val="50000"/>
                  </a:schemeClr>
                </a:solidFill>
              </a:rPr>
              <a:t>Las variables que se consideraron a PRIORI, fueron las siguientes:</a:t>
            </a:r>
          </a:p>
        </p:txBody>
      </p:sp>
      <p:sp>
        <p:nvSpPr>
          <p:cNvPr id="8" name="CuadroTexto 7">
            <a:extLst>
              <a:ext uri="{FF2B5EF4-FFF2-40B4-BE49-F238E27FC236}">
                <a16:creationId xmlns:a16="http://schemas.microsoft.com/office/drawing/2014/main" id="{5DD2DF2C-A7B8-4227-9AC1-C0AA188D1122}"/>
              </a:ext>
            </a:extLst>
          </p:cNvPr>
          <p:cNvSpPr txBox="1"/>
          <p:nvPr/>
        </p:nvSpPr>
        <p:spPr>
          <a:xfrm>
            <a:off x="1570803" y="2445677"/>
            <a:ext cx="10236883" cy="3816429"/>
          </a:xfrm>
          <a:prstGeom prst="rect">
            <a:avLst/>
          </a:prstGeom>
          <a:noFill/>
        </p:spPr>
        <p:txBody>
          <a:bodyPr wrap="square" rtlCol="0">
            <a:spAutoFit/>
          </a:bodyPr>
          <a:lstStyle/>
          <a:p>
            <a:pPr marL="342900" indent="-342900">
              <a:buFont typeface="+mj-lt"/>
              <a:buAutoNum type="arabicPeriod"/>
            </a:pPr>
            <a:r>
              <a:rPr lang="es-CO" sz="1600" dirty="0">
                <a:solidFill>
                  <a:schemeClr val="bg2">
                    <a:lumMod val="50000"/>
                  </a:schemeClr>
                </a:solidFill>
              </a:rPr>
              <a:t>Consideramos importante el PIB por cada habitante de cada departamento y así deflactar el efecto de las grandes poblaciones.</a:t>
            </a:r>
          </a:p>
          <a:p>
            <a:pPr marL="342900" indent="-342900">
              <a:buFont typeface="+mj-lt"/>
              <a:buAutoNum type="arabicPeriod"/>
            </a:pPr>
            <a:r>
              <a:rPr lang="es-CO" sz="1600" dirty="0">
                <a:solidFill>
                  <a:schemeClr val="bg2">
                    <a:lumMod val="50000"/>
                  </a:schemeClr>
                </a:solidFill>
              </a:rPr>
              <a:t>El desempleo está estrechamente relacionado con el poder adquisitivo y calidad de vida de los ciudadanos.</a:t>
            </a:r>
          </a:p>
          <a:p>
            <a:pPr marL="342900" indent="-342900">
              <a:buFont typeface="+mj-lt"/>
              <a:buAutoNum type="arabicPeriod"/>
            </a:pPr>
            <a:r>
              <a:rPr lang="es-CO" sz="1600" dirty="0">
                <a:solidFill>
                  <a:schemeClr val="bg2">
                    <a:lumMod val="50000"/>
                  </a:schemeClr>
                </a:solidFill>
              </a:rPr>
              <a:t>La manera en la que crece la población podría ser importante.</a:t>
            </a:r>
          </a:p>
          <a:p>
            <a:pPr marL="342900" indent="-342900">
              <a:buFont typeface="+mj-lt"/>
              <a:buAutoNum type="arabicPeriod"/>
            </a:pPr>
            <a:r>
              <a:rPr lang="es-CO" sz="1600" dirty="0">
                <a:solidFill>
                  <a:schemeClr val="bg2">
                    <a:lumMod val="50000"/>
                  </a:schemeClr>
                </a:solidFill>
              </a:rPr>
              <a:t>Cuantos niños por mujer, podría indicar si es una población donde tradicionalmente la mujer se queda en casa y cría hijos o sale a trabajar y tiene pocos niños.</a:t>
            </a:r>
          </a:p>
          <a:p>
            <a:pPr marL="342900" indent="-342900">
              <a:buFont typeface="+mj-lt"/>
              <a:buAutoNum type="arabicPeriod"/>
            </a:pPr>
            <a:r>
              <a:rPr lang="es-CO" sz="1600" dirty="0">
                <a:solidFill>
                  <a:schemeClr val="bg2">
                    <a:lumMod val="50000"/>
                  </a:schemeClr>
                </a:solidFill>
              </a:rPr>
              <a:t>La esperanza de vida al nacer tiene estrecha relación con la calidad de vida y salud de la población.</a:t>
            </a:r>
          </a:p>
          <a:p>
            <a:pPr marL="342900" indent="-342900">
              <a:buFont typeface="+mj-lt"/>
              <a:buAutoNum type="arabicPeriod"/>
            </a:pPr>
            <a:r>
              <a:rPr lang="es-CO" sz="1600" dirty="0">
                <a:solidFill>
                  <a:schemeClr val="bg2">
                    <a:lumMod val="50000"/>
                  </a:schemeClr>
                </a:solidFill>
              </a:rPr>
              <a:t>La tasa de migración podría dar indicios de la oportunidad laborar del lugar.</a:t>
            </a:r>
          </a:p>
          <a:p>
            <a:pPr marL="342900" indent="-342900">
              <a:buFont typeface="+mj-lt"/>
              <a:buAutoNum type="arabicPeriod"/>
            </a:pPr>
            <a:r>
              <a:rPr lang="es-CO" sz="1600" dirty="0">
                <a:solidFill>
                  <a:schemeClr val="bg2">
                    <a:lumMod val="50000"/>
                  </a:schemeClr>
                </a:solidFill>
              </a:rPr>
              <a:t>Mortalidad, asociada a condiciones de salud y seguridad de la población.</a:t>
            </a:r>
          </a:p>
          <a:p>
            <a:pPr marL="342900" indent="-342900">
              <a:buFont typeface="+mj-lt"/>
              <a:buAutoNum type="arabicPeriod"/>
            </a:pPr>
            <a:r>
              <a:rPr lang="es-CO" sz="1600" dirty="0">
                <a:solidFill>
                  <a:schemeClr val="bg2">
                    <a:lumMod val="50000"/>
                  </a:schemeClr>
                </a:solidFill>
              </a:rPr>
              <a:t>Natalidad, asociada a la prosperidad de la población. </a:t>
            </a:r>
          </a:p>
          <a:p>
            <a:pPr marL="342900" indent="-342900">
              <a:buFont typeface="+mj-lt"/>
              <a:buAutoNum type="arabicPeriod"/>
            </a:pPr>
            <a:r>
              <a:rPr lang="es-CO" sz="1600" dirty="0">
                <a:solidFill>
                  <a:schemeClr val="bg2">
                    <a:lumMod val="50000"/>
                  </a:schemeClr>
                </a:solidFill>
              </a:rPr>
              <a:t>Mortalidad infantil, asociada a condiciones de seguridad protección a la niñez.</a:t>
            </a:r>
          </a:p>
          <a:p>
            <a:pPr marL="342900" indent="-342900">
              <a:buFont typeface="+mj-lt"/>
              <a:buAutoNum type="arabicPeriod"/>
            </a:pPr>
            <a:r>
              <a:rPr lang="es-CO" sz="1600" dirty="0">
                <a:solidFill>
                  <a:schemeClr val="bg2">
                    <a:lumMod val="50000"/>
                  </a:schemeClr>
                </a:solidFill>
              </a:rPr>
              <a:t>Se considera el coeficiente de Gino, porque es un mejor indicador de igualdad que los indicadores basados en montos monetarios.</a:t>
            </a:r>
          </a:p>
          <a:p>
            <a:pPr marL="342900" indent="-342900">
              <a:buFont typeface="+mj-lt"/>
              <a:buAutoNum type="arabicPeriod"/>
            </a:pPr>
            <a:r>
              <a:rPr lang="es-CO" sz="1600" dirty="0">
                <a:solidFill>
                  <a:schemeClr val="bg2">
                    <a:lumMod val="50000"/>
                  </a:schemeClr>
                </a:solidFill>
              </a:rPr>
              <a:t>Tasa mínima de expansión, o tasa de intervención, para ver el efecto macroeconómico sobre la adopción de las </a:t>
            </a:r>
            <a:r>
              <a:rPr lang="es-CO" sz="1600" dirty="0" err="1">
                <a:solidFill>
                  <a:schemeClr val="bg2">
                    <a:lumMod val="50000"/>
                  </a:schemeClr>
                </a:solidFill>
              </a:rPr>
              <a:t>TICs</a:t>
            </a:r>
            <a:r>
              <a:rPr lang="es-CO" sz="1600" dirty="0">
                <a:solidFill>
                  <a:schemeClr val="bg2">
                    <a:lumMod val="50000"/>
                  </a:schemeClr>
                </a:solidFill>
              </a:rPr>
              <a:t>.</a:t>
            </a:r>
          </a:p>
          <a:p>
            <a:pPr marL="342900" indent="-342900">
              <a:buFont typeface="+mj-lt"/>
              <a:buAutoNum type="arabicPeriod"/>
            </a:pPr>
            <a:r>
              <a:rPr lang="es-CO" sz="1600" dirty="0">
                <a:solidFill>
                  <a:schemeClr val="bg2">
                    <a:lumMod val="50000"/>
                  </a:schemeClr>
                </a:solidFill>
              </a:rPr>
              <a:t>Tasa representativa del mercado, para observar el efecto de la moneda sobre la penetración digital.</a:t>
            </a:r>
          </a:p>
        </p:txBody>
      </p:sp>
    </p:spTree>
    <p:extLst>
      <p:ext uri="{BB962C8B-B14F-4D97-AF65-F5344CB8AC3E}">
        <p14:creationId xmlns:p14="http://schemas.microsoft.com/office/powerpoint/2010/main" val="3047821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DEA09A0-3FD5-4C8E-A346-195B757D8F81}"/>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1: Regresión lineal Multivariada</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8" name="Imagen 7">
            <a:extLst>
              <a:ext uri="{FF2B5EF4-FFF2-40B4-BE49-F238E27FC236}">
                <a16:creationId xmlns:a16="http://schemas.microsoft.com/office/drawing/2014/main" id="{A16EBFAA-8515-4F86-A0FA-01FF5E790B45}"/>
              </a:ext>
            </a:extLst>
          </p:cNvPr>
          <p:cNvPicPr>
            <a:picLocks noChangeAspect="1"/>
          </p:cNvPicPr>
          <p:nvPr/>
        </p:nvPicPr>
        <p:blipFill>
          <a:blip r:embed="rId4"/>
          <a:stretch>
            <a:fillRect/>
          </a:stretch>
        </p:blipFill>
        <p:spPr>
          <a:xfrm>
            <a:off x="37744" y="1680446"/>
            <a:ext cx="12127752" cy="3580663"/>
          </a:xfrm>
          <a:prstGeom prst="rect">
            <a:avLst/>
          </a:prstGeom>
        </p:spPr>
      </p:pic>
      <p:sp>
        <p:nvSpPr>
          <p:cNvPr id="7" name="CuadroTexto 6">
            <a:extLst>
              <a:ext uri="{FF2B5EF4-FFF2-40B4-BE49-F238E27FC236}">
                <a16:creationId xmlns:a16="http://schemas.microsoft.com/office/drawing/2014/main" id="{AFBC7E77-4106-4160-AC81-9F71F62BBDEA}"/>
              </a:ext>
            </a:extLst>
          </p:cNvPr>
          <p:cNvSpPr txBox="1"/>
          <p:nvPr/>
        </p:nvSpPr>
        <p:spPr>
          <a:xfrm>
            <a:off x="193020" y="764371"/>
            <a:ext cx="11805956" cy="584775"/>
          </a:xfrm>
          <a:prstGeom prst="rect">
            <a:avLst/>
          </a:prstGeom>
          <a:noFill/>
        </p:spPr>
        <p:txBody>
          <a:bodyPr wrap="square" rtlCol="0">
            <a:spAutoFit/>
          </a:bodyPr>
          <a:lstStyle/>
          <a:p>
            <a:pPr algn="just"/>
            <a:r>
              <a:rPr lang="es-CO" sz="1600" dirty="0">
                <a:solidFill>
                  <a:schemeClr val="bg2">
                    <a:lumMod val="50000"/>
                  </a:schemeClr>
                </a:solidFill>
              </a:rPr>
              <a:t>Para el modelo central se eligió una regresión lineal multivariada, la cual requiere que se verifiquen algunos aspectos para garantizar su buen desempeño, entre esos la multicolinealidad. A continuación la matriz de correlaciones de todas sus variables X:</a:t>
            </a:r>
          </a:p>
        </p:txBody>
      </p:sp>
      <p:sp>
        <p:nvSpPr>
          <p:cNvPr id="9" name="CuadroTexto 8">
            <a:extLst>
              <a:ext uri="{FF2B5EF4-FFF2-40B4-BE49-F238E27FC236}">
                <a16:creationId xmlns:a16="http://schemas.microsoft.com/office/drawing/2014/main" id="{377C89BC-8078-4B1B-98C9-ECC89322AC3E}"/>
              </a:ext>
            </a:extLst>
          </p:cNvPr>
          <p:cNvSpPr txBox="1"/>
          <p:nvPr/>
        </p:nvSpPr>
        <p:spPr>
          <a:xfrm>
            <a:off x="193020" y="5647795"/>
            <a:ext cx="11805956" cy="584775"/>
          </a:xfrm>
          <a:prstGeom prst="rect">
            <a:avLst/>
          </a:prstGeom>
          <a:noFill/>
        </p:spPr>
        <p:txBody>
          <a:bodyPr wrap="square" rtlCol="0">
            <a:spAutoFit/>
          </a:bodyPr>
          <a:lstStyle/>
          <a:p>
            <a:pPr algn="just"/>
            <a:r>
              <a:rPr lang="es-CO" sz="1600" dirty="0">
                <a:solidFill>
                  <a:schemeClr val="bg2">
                    <a:lumMod val="50000"/>
                  </a:schemeClr>
                </a:solidFill>
              </a:rPr>
              <a:t>Se observa una alta correlación entre las variables natalidad, mortalidad infantil y niños por mujer. Para este análisis se considera muy alta toda correlación superior a 0,7.  Se procede entonces a realizar borrado de variables o transformación de las mismas.</a:t>
            </a:r>
          </a:p>
        </p:txBody>
      </p:sp>
      <p:sp>
        <p:nvSpPr>
          <p:cNvPr id="3" name="Elipse 2">
            <a:extLst>
              <a:ext uri="{FF2B5EF4-FFF2-40B4-BE49-F238E27FC236}">
                <a16:creationId xmlns:a16="http://schemas.microsoft.com/office/drawing/2014/main" id="{8BC9525C-7179-4CDE-9E75-5FF4400725DC}"/>
              </a:ext>
            </a:extLst>
          </p:cNvPr>
          <p:cNvSpPr/>
          <p:nvPr/>
        </p:nvSpPr>
        <p:spPr>
          <a:xfrm>
            <a:off x="3498574" y="3880755"/>
            <a:ext cx="1351722" cy="5847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Elipse 9">
            <a:extLst>
              <a:ext uri="{FF2B5EF4-FFF2-40B4-BE49-F238E27FC236}">
                <a16:creationId xmlns:a16="http://schemas.microsoft.com/office/drawing/2014/main" id="{0116BB33-26EB-4D5B-8716-456C6110D88D}"/>
              </a:ext>
            </a:extLst>
          </p:cNvPr>
          <p:cNvSpPr/>
          <p:nvPr/>
        </p:nvSpPr>
        <p:spPr>
          <a:xfrm>
            <a:off x="7401340" y="2593615"/>
            <a:ext cx="2034208" cy="5847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Elipse 10">
            <a:extLst>
              <a:ext uri="{FF2B5EF4-FFF2-40B4-BE49-F238E27FC236}">
                <a16:creationId xmlns:a16="http://schemas.microsoft.com/office/drawing/2014/main" id="{2C6A7C67-9BE7-4F4F-A642-2E2385D9218B}"/>
              </a:ext>
            </a:extLst>
          </p:cNvPr>
          <p:cNvSpPr/>
          <p:nvPr/>
        </p:nvSpPr>
        <p:spPr>
          <a:xfrm>
            <a:off x="8311126" y="3697922"/>
            <a:ext cx="1099930" cy="5847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03284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9DEA09A0-3FD5-4C8E-A346-195B757D8F81}"/>
              </a:ext>
            </a:extLst>
          </p:cNvPr>
          <p:cNvPicPr>
            <a:picLocks noChangeAspect="1"/>
          </p:cNvPicPr>
          <p:nvPr/>
        </p:nvPicPr>
        <p:blipFill rotWithShape="1">
          <a:blip r:embed="rId2"/>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1: Regresión lineal Multivariada</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2" name="Imagen 1">
            <a:extLst>
              <a:ext uri="{FF2B5EF4-FFF2-40B4-BE49-F238E27FC236}">
                <a16:creationId xmlns:a16="http://schemas.microsoft.com/office/drawing/2014/main" id="{B799AB5A-C3C3-48C6-8211-BF72EF4C9AE1}"/>
              </a:ext>
            </a:extLst>
          </p:cNvPr>
          <p:cNvPicPr>
            <a:picLocks noChangeAspect="1"/>
          </p:cNvPicPr>
          <p:nvPr/>
        </p:nvPicPr>
        <p:blipFill>
          <a:blip r:embed="rId4"/>
          <a:stretch>
            <a:fillRect/>
          </a:stretch>
        </p:blipFill>
        <p:spPr>
          <a:xfrm>
            <a:off x="842962" y="1881187"/>
            <a:ext cx="10506075" cy="3095625"/>
          </a:xfrm>
          <a:prstGeom prst="rect">
            <a:avLst/>
          </a:prstGeom>
        </p:spPr>
      </p:pic>
      <p:sp>
        <p:nvSpPr>
          <p:cNvPr id="7" name="CuadroTexto 6">
            <a:extLst>
              <a:ext uri="{FF2B5EF4-FFF2-40B4-BE49-F238E27FC236}">
                <a16:creationId xmlns:a16="http://schemas.microsoft.com/office/drawing/2014/main" id="{CD735A2B-0EB8-419B-8459-A580A807AF6C}"/>
              </a:ext>
            </a:extLst>
          </p:cNvPr>
          <p:cNvSpPr txBox="1"/>
          <p:nvPr/>
        </p:nvSpPr>
        <p:spPr>
          <a:xfrm>
            <a:off x="193020" y="764371"/>
            <a:ext cx="11805956" cy="830997"/>
          </a:xfrm>
          <a:prstGeom prst="rect">
            <a:avLst/>
          </a:prstGeom>
          <a:noFill/>
        </p:spPr>
        <p:txBody>
          <a:bodyPr wrap="square" rtlCol="0">
            <a:spAutoFit/>
          </a:bodyPr>
          <a:lstStyle/>
          <a:p>
            <a:pPr algn="just"/>
            <a:r>
              <a:rPr lang="es-CO" sz="1600" dirty="0">
                <a:solidFill>
                  <a:schemeClr val="bg2">
                    <a:lumMod val="50000"/>
                  </a:schemeClr>
                </a:solidFill>
              </a:rPr>
              <a:t>Primero se prueba borrando la variable de niños por mujer, pero la correlación seguía siendo demasiado alta, así que se decide combinar dos variables, la mortalidad infantil y la natalidad (</a:t>
            </a:r>
            <a:r>
              <a:rPr lang="es-CO" sz="1600" dirty="0" err="1">
                <a:solidFill>
                  <a:schemeClr val="bg2">
                    <a:lumMod val="50000"/>
                  </a:schemeClr>
                </a:solidFill>
              </a:rPr>
              <a:t>mortalidad_infantil</a:t>
            </a:r>
            <a:r>
              <a:rPr lang="es-CO" sz="1600" dirty="0">
                <a:solidFill>
                  <a:schemeClr val="bg2">
                    <a:lumMod val="50000"/>
                  </a:schemeClr>
                </a:solidFill>
              </a:rPr>
              <a:t>/natalidad) y ya que la cifra de cada una es por cada mil habitantes, no habría problemas de unidades. Se obtiene así la proporción de niños que mueren por cada 1000 que nacen:</a:t>
            </a:r>
          </a:p>
        </p:txBody>
      </p:sp>
      <p:sp>
        <p:nvSpPr>
          <p:cNvPr id="8" name="Elipse 7">
            <a:extLst>
              <a:ext uri="{FF2B5EF4-FFF2-40B4-BE49-F238E27FC236}">
                <a16:creationId xmlns:a16="http://schemas.microsoft.com/office/drawing/2014/main" id="{34245209-3B50-4CF8-B40F-2305D808C62F}"/>
              </a:ext>
            </a:extLst>
          </p:cNvPr>
          <p:cNvSpPr/>
          <p:nvPr/>
        </p:nvSpPr>
        <p:spPr>
          <a:xfrm>
            <a:off x="4518990" y="4691270"/>
            <a:ext cx="1086679" cy="28554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CuadroTexto 8">
            <a:extLst>
              <a:ext uri="{FF2B5EF4-FFF2-40B4-BE49-F238E27FC236}">
                <a16:creationId xmlns:a16="http://schemas.microsoft.com/office/drawing/2014/main" id="{51973005-3030-45B0-B828-2CFD2263F608}"/>
              </a:ext>
            </a:extLst>
          </p:cNvPr>
          <p:cNvSpPr txBox="1"/>
          <p:nvPr/>
        </p:nvSpPr>
        <p:spPr>
          <a:xfrm>
            <a:off x="193020" y="5262632"/>
            <a:ext cx="11805956" cy="584775"/>
          </a:xfrm>
          <a:prstGeom prst="rect">
            <a:avLst/>
          </a:prstGeom>
          <a:noFill/>
        </p:spPr>
        <p:txBody>
          <a:bodyPr wrap="square" rtlCol="0">
            <a:spAutoFit/>
          </a:bodyPr>
          <a:lstStyle/>
          <a:p>
            <a:pPr algn="just"/>
            <a:r>
              <a:rPr lang="es-CO" sz="1600" dirty="0">
                <a:solidFill>
                  <a:schemeClr val="bg2">
                    <a:lumMod val="50000"/>
                  </a:schemeClr>
                </a:solidFill>
              </a:rPr>
              <a:t>Esta nueva variable tiene una correlación del 0,67 con la esperanza de vida, pero para este análisis se considera aceptable. Se procede con los análisis de la regresión lineal, teniendo sólo 10 variables definitivas de las 12 a priori que se tenían.</a:t>
            </a:r>
          </a:p>
        </p:txBody>
      </p:sp>
      <p:sp>
        <p:nvSpPr>
          <p:cNvPr id="10" name="CuadroTexto 9">
            <a:extLst>
              <a:ext uri="{FF2B5EF4-FFF2-40B4-BE49-F238E27FC236}">
                <a16:creationId xmlns:a16="http://schemas.microsoft.com/office/drawing/2014/main" id="{FB8BBB24-559A-45E3-A556-BC94CE41E7B7}"/>
              </a:ext>
            </a:extLst>
          </p:cNvPr>
          <p:cNvSpPr txBox="1"/>
          <p:nvPr/>
        </p:nvSpPr>
        <p:spPr>
          <a:xfrm>
            <a:off x="193020" y="5924549"/>
            <a:ext cx="11805956" cy="615553"/>
          </a:xfrm>
          <a:prstGeom prst="rect">
            <a:avLst/>
          </a:prstGeom>
          <a:noFill/>
        </p:spPr>
        <p:txBody>
          <a:bodyPr wrap="square" rtlCol="0">
            <a:spAutoFit/>
          </a:bodyPr>
          <a:lstStyle/>
          <a:p>
            <a:pPr algn="just"/>
            <a:r>
              <a:rPr lang="es-CO" b="1" dirty="0">
                <a:solidFill>
                  <a:srgbClr val="002060"/>
                </a:solidFill>
              </a:rPr>
              <a:t>IMPORTANTE:</a:t>
            </a:r>
            <a:r>
              <a:rPr lang="es-CO" sz="1600" dirty="0">
                <a:solidFill>
                  <a:schemeClr val="bg2">
                    <a:lumMod val="50000"/>
                  </a:schemeClr>
                </a:solidFill>
              </a:rPr>
              <a:t> El departamento entra en el modelo como una variable </a:t>
            </a:r>
            <a:r>
              <a:rPr lang="es-CO" sz="1600" dirty="0" err="1">
                <a:solidFill>
                  <a:schemeClr val="bg2">
                    <a:lumMod val="50000"/>
                  </a:schemeClr>
                </a:solidFill>
              </a:rPr>
              <a:t>dummy</a:t>
            </a:r>
            <a:r>
              <a:rPr lang="es-CO" sz="1600" dirty="0">
                <a:solidFill>
                  <a:schemeClr val="bg2">
                    <a:lumMod val="50000"/>
                  </a:schemeClr>
                </a:solidFill>
              </a:rPr>
              <a:t>, por lo que habrá una columna por cada departamento y tomará el valor de 1 cuando la data corresponda y 0 cuando no. Para el caso del total nacional, será cuando todas las columnas sean 0.</a:t>
            </a:r>
          </a:p>
        </p:txBody>
      </p:sp>
    </p:spTree>
    <p:extLst>
      <p:ext uri="{BB962C8B-B14F-4D97-AF65-F5344CB8AC3E}">
        <p14:creationId xmlns:p14="http://schemas.microsoft.com/office/powerpoint/2010/main" val="406292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2" name="Grupo 11">
            <a:extLst>
              <a:ext uri="{FF2B5EF4-FFF2-40B4-BE49-F238E27FC236}">
                <a16:creationId xmlns:a16="http://schemas.microsoft.com/office/drawing/2014/main" id="{570AE350-0F1A-458B-9EF6-B77BBC51F070}"/>
              </a:ext>
            </a:extLst>
          </p:cNvPr>
          <p:cNvGrpSpPr/>
          <p:nvPr/>
        </p:nvGrpSpPr>
        <p:grpSpPr>
          <a:xfrm>
            <a:off x="6251743" y="3780921"/>
            <a:ext cx="4979475" cy="2808886"/>
            <a:chOff x="6251743" y="3780921"/>
            <a:chExt cx="4979475" cy="2808886"/>
          </a:xfrm>
        </p:grpSpPr>
        <p:pic>
          <p:nvPicPr>
            <p:cNvPr id="7" name="Imagen 6">
              <a:extLst>
                <a:ext uri="{FF2B5EF4-FFF2-40B4-BE49-F238E27FC236}">
                  <a16:creationId xmlns:a16="http://schemas.microsoft.com/office/drawing/2014/main" id="{28EE1717-587C-4129-85E2-B89421463626}"/>
                </a:ext>
              </a:extLst>
            </p:cNvPr>
            <p:cNvPicPr>
              <a:picLocks noChangeAspect="1"/>
            </p:cNvPicPr>
            <p:nvPr/>
          </p:nvPicPr>
          <p:blipFill rotWithShape="1">
            <a:blip r:embed="rId2"/>
            <a:srcRect l="6813"/>
            <a:stretch/>
          </p:blipFill>
          <p:spPr>
            <a:xfrm>
              <a:off x="6251743" y="3780921"/>
              <a:ext cx="4979475" cy="2571750"/>
            </a:xfrm>
            <a:prstGeom prst="rect">
              <a:avLst/>
            </a:prstGeom>
          </p:spPr>
        </p:pic>
        <p:pic>
          <p:nvPicPr>
            <p:cNvPr id="11" name="Imagen 10">
              <a:extLst>
                <a:ext uri="{FF2B5EF4-FFF2-40B4-BE49-F238E27FC236}">
                  <a16:creationId xmlns:a16="http://schemas.microsoft.com/office/drawing/2014/main" id="{151792C7-31EA-486A-8361-0160CA036C20}"/>
                </a:ext>
              </a:extLst>
            </p:cNvPr>
            <p:cNvPicPr>
              <a:picLocks noChangeAspect="1"/>
            </p:cNvPicPr>
            <p:nvPr/>
          </p:nvPicPr>
          <p:blipFill rotWithShape="1">
            <a:blip r:embed="rId3"/>
            <a:srcRect l="13978" t="-422"/>
            <a:stretch/>
          </p:blipFill>
          <p:spPr>
            <a:xfrm>
              <a:off x="6251743" y="6255026"/>
              <a:ext cx="4596610" cy="334781"/>
            </a:xfrm>
            <a:prstGeom prst="rect">
              <a:avLst/>
            </a:prstGeom>
          </p:spPr>
        </p:pic>
      </p:grpSp>
      <p:pic>
        <p:nvPicPr>
          <p:cNvPr id="6" name="Imagen 5">
            <a:extLst>
              <a:ext uri="{FF2B5EF4-FFF2-40B4-BE49-F238E27FC236}">
                <a16:creationId xmlns:a16="http://schemas.microsoft.com/office/drawing/2014/main" id="{9DEA09A0-3FD5-4C8E-A346-195B757D8F81}"/>
              </a:ext>
            </a:extLst>
          </p:cNvPr>
          <p:cNvPicPr>
            <a:picLocks noChangeAspect="1"/>
          </p:cNvPicPr>
          <p:nvPr/>
        </p:nvPicPr>
        <p:blipFill rotWithShape="1">
          <a:blip r:embed="rId4"/>
          <a:srcRect r="86433"/>
          <a:stretch/>
        </p:blipFill>
        <p:spPr>
          <a:xfrm>
            <a:off x="-1" y="2"/>
            <a:ext cx="12191999" cy="707886"/>
          </a:xfrm>
          <a:prstGeom prst="rect">
            <a:avLst/>
          </a:prstGeom>
        </p:spPr>
      </p:pic>
      <p:sp>
        <p:nvSpPr>
          <p:cNvPr id="4" name="CuadroTexto 3">
            <a:extLst>
              <a:ext uri="{FF2B5EF4-FFF2-40B4-BE49-F238E27FC236}">
                <a16:creationId xmlns:a16="http://schemas.microsoft.com/office/drawing/2014/main" id="{FFA603B7-262B-4D73-A8DE-E70FABE92EDB}"/>
              </a:ext>
            </a:extLst>
          </p:cNvPr>
          <p:cNvSpPr txBox="1"/>
          <p:nvPr/>
        </p:nvSpPr>
        <p:spPr>
          <a:xfrm>
            <a:off x="0" y="2"/>
            <a:ext cx="12192000" cy="707886"/>
          </a:xfrm>
          <a:prstGeom prst="rect">
            <a:avLst/>
          </a:prstGeom>
          <a:noFill/>
          <a:ln>
            <a:solidFill>
              <a:schemeClr val="bg2">
                <a:lumMod val="50000"/>
              </a:schemeClr>
            </a:solidFill>
          </a:ln>
        </p:spPr>
        <p:txBody>
          <a:bodyPr wrap="square" rtlCol="0">
            <a:spAutoFit/>
          </a:bodyPr>
          <a:lstStyle/>
          <a:p>
            <a:r>
              <a:rPr lang="es-ES" sz="4000" b="1" dirty="0">
                <a:solidFill>
                  <a:srgbClr val="AEB832"/>
                </a:solidFill>
              </a:rPr>
              <a:t>MODELO 1: Regresión lineal Multivariada</a:t>
            </a:r>
            <a:endParaRPr lang="es-CO" sz="4000" b="1" dirty="0">
              <a:solidFill>
                <a:srgbClr val="AEB832"/>
              </a:solidFill>
            </a:endParaRPr>
          </a:p>
        </p:txBody>
      </p:sp>
      <p:pic>
        <p:nvPicPr>
          <p:cNvPr id="5" name="Imagen 4" descr="Imagen que contiene dibujo&#10;&#10;Descripción generada automáticamente">
            <a:extLst>
              <a:ext uri="{FF2B5EF4-FFF2-40B4-BE49-F238E27FC236}">
                <a16:creationId xmlns:a16="http://schemas.microsoft.com/office/drawing/2014/main" id="{FEBE2D46-61F9-41B8-9D78-DDFC902161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02187" y="56485"/>
            <a:ext cx="1496602" cy="594920"/>
          </a:xfrm>
          <a:prstGeom prst="rect">
            <a:avLst/>
          </a:prstGeom>
        </p:spPr>
      </p:pic>
      <p:pic>
        <p:nvPicPr>
          <p:cNvPr id="3" name="Imagen 2">
            <a:extLst>
              <a:ext uri="{FF2B5EF4-FFF2-40B4-BE49-F238E27FC236}">
                <a16:creationId xmlns:a16="http://schemas.microsoft.com/office/drawing/2014/main" id="{94053139-8777-4E33-9F22-66394E7A1BDC}"/>
              </a:ext>
            </a:extLst>
          </p:cNvPr>
          <p:cNvPicPr>
            <a:picLocks noChangeAspect="1"/>
          </p:cNvPicPr>
          <p:nvPr/>
        </p:nvPicPr>
        <p:blipFill>
          <a:blip r:embed="rId6"/>
          <a:stretch>
            <a:fillRect/>
          </a:stretch>
        </p:blipFill>
        <p:spPr>
          <a:xfrm>
            <a:off x="6535012" y="1219940"/>
            <a:ext cx="4067175" cy="2362200"/>
          </a:xfrm>
          <a:prstGeom prst="rect">
            <a:avLst/>
          </a:prstGeom>
        </p:spPr>
      </p:pic>
      <p:sp>
        <p:nvSpPr>
          <p:cNvPr id="8" name="CuadroTexto 7">
            <a:extLst>
              <a:ext uri="{FF2B5EF4-FFF2-40B4-BE49-F238E27FC236}">
                <a16:creationId xmlns:a16="http://schemas.microsoft.com/office/drawing/2014/main" id="{086436ED-6651-4858-9853-7795D3DFD277}"/>
              </a:ext>
            </a:extLst>
          </p:cNvPr>
          <p:cNvSpPr txBox="1"/>
          <p:nvPr/>
        </p:nvSpPr>
        <p:spPr>
          <a:xfrm>
            <a:off x="259281" y="1219940"/>
            <a:ext cx="5147606" cy="3139321"/>
          </a:xfrm>
          <a:prstGeom prst="rect">
            <a:avLst/>
          </a:prstGeom>
          <a:noFill/>
        </p:spPr>
        <p:txBody>
          <a:bodyPr wrap="square" rtlCol="0">
            <a:spAutoFit/>
          </a:bodyPr>
          <a:lstStyle/>
          <a:p>
            <a:pPr algn="just"/>
            <a:r>
              <a:rPr lang="es-CO" dirty="0">
                <a:solidFill>
                  <a:schemeClr val="bg2">
                    <a:lumMod val="50000"/>
                  </a:schemeClr>
                </a:solidFill>
              </a:rPr>
              <a:t>Se analiza el comportamiento de la regresión lineal para saber qué tanto se ajusta el modelo a los datos. Se obtienen que el modelo tiene un R2 del 93% y un R2 ajustado del 92,5%, lo cual indica a priori un buen ajuste. Sin embargo, es necesario comprobar la significancia estadística de cada una de las variables, que para este caso fue establecida en 5%.</a:t>
            </a:r>
          </a:p>
          <a:p>
            <a:pPr algn="just"/>
            <a:endParaRPr lang="es-CO" dirty="0">
              <a:solidFill>
                <a:schemeClr val="bg2">
                  <a:lumMod val="50000"/>
                </a:schemeClr>
              </a:solidFill>
            </a:endParaRPr>
          </a:p>
          <a:p>
            <a:pPr algn="just"/>
            <a:r>
              <a:rPr lang="es-CO" dirty="0">
                <a:solidFill>
                  <a:schemeClr val="bg2">
                    <a:lumMod val="50000"/>
                  </a:schemeClr>
                </a:solidFill>
              </a:rPr>
              <a:t>Después de la primera corrida se observa que la variable tasa mínima de expansión no es significativa, ya que su p-valor era del 0,187. Así que es eliminada.</a:t>
            </a:r>
          </a:p>
        </p:txBody>
      </p:sp>
      <p:sp>
        <p:nvSpPr>
          <p:cNvPr id="2" name="Rectángulo 1">
            <a:extLst>
              <a:ext uri="{FF2B5EF4-FFF2-40B4-BE49-F238E27FC236}">
                <a16:creationId xmlns:a16="http://schemas.microsoft.com/office/drawing/2014/main" id="{965484AB-71D2-4888-BEE8-23612604C7FF}"/>
              </a:ext>
            </a:extLst>
          </p:cNvPr>
          <p:cNvSpPr/>
          <p:nvPr/>
        </p:nvSpPr>
        <p:spPr>
          <a:xfrm>
            <a:off x="259281" y="4814613"/>
            <a:ext cx="5147606" cy="923330"/>
          </a:xfrm>
          <a:prstGeom prst="rect">
            <a:avLst/>
          </a:prstGeom>
        </p:spPr>
        <p:txBody>
          <a:bodyPr wrap="square">
            <a:spAutoFit/>
          </a:bodyPr>
          <a:lstStyle/>
          <a:p>
            <a:pPr algn="just"/>
            <a:r>
              <a:rPr lang="es-CO" dirty="0">
                <a:solidFill>
                  <a:schemeClr val="bg2">
                    <a:lumMod val="50000"/>
                  </a:schemeClr>
                </a:solidFill>
              </a:rPr>
              <a:t>Finalmente quedan sólo 9 variables no </a:t>
            </a:r>
            <a:r>
              <a:rPr lang="es-CO" dirty="0" err="1">
                <a:solidFill>
                  <a:schemeClr val="bg2">
                    <a:lumMod val="50000"/>
                  </a:schemeClr>
                </a:solidFill>
              </a:rPr>
              <a:t>dummy</a:t>
            </a:r>
            <a:r>
              <a:rPr lang="es-CO" dirty="0">
                <a:solidFill>
                  <a:schemeClr val="bg2">
                    <a:lumMod val="50000"/>
                  </a:schemeClr>
                </a:solidFill>
              </a:rPr>
              <a:t>, significativas para el modelo con un p-valor cercano a cero.</a:t>
            </a:r>
          </a:p>
        </p:txBody>
      </p:sp>
      <p:sp>
        <p:nvSpPr>
          <p:cNvPr id="9" name="Elipse 8">
            <a:extLst>
              <a:ext uri="{FF2B5EF4-FFF2-40B4-BE49-F238E27FC236}">
                <a16:creationId xmlns:a16="http://schemas.microsoft.com/office/drawing/2014/main" id="{62B62CD0-6B31-44DD-9C08-F3BF65C6B88D}"/>
              </a:ext>
            </a:extLst>
          </p:cNvPr>
          <p:cNvSpPr/>
          <p:nvPr/>
        </p:nvSpPr>
        <p:spPr>
          <a:xfrm rot="5400000">
            <a:off x="7934588" y="4933391"/>
            <a:ext cx="2889715" cy="5847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Elipse 9">
            <a:extLst>
              <a:ext uri="{FF2B5EF4-FFF2-40B4-BE49-F238E27FC236}">
                <a16:creationId xmlns:a16="http://schemas.microsoft.com/office/drawing/2014/main" id="{7B0A3AAF-64A1-4FDB-89D3-DA4AFF10B7FC}"/>
              </a:ext>
            </a:extLst>
          </p:cNvPr>
          <p:cNvSpPr/>
          <p:nvPr/>
        </p:nvSpPr>
        <p:spPr>
          <a:xfrm>
            <a:off x="8741480" y="1219940"/>
            <a:ext cx="1860707" cy="5847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Flecha: hacia abajo 13">
            <a:extLst>
              <a:ext uri="{FF2B5EF4-FFF2-40B4-BE49-F238E27FC236}">
                <a16:creationId xmlns:a16="http://schemas.microsoft.com/office/drawing/2014/main" id="{A6A08551-16DF-4BF5-B301-0CC6C37C0D07}"/>
              </a:ext>
            </a:extLst>
          </p:cNvPr>
          <p:cNvSpPr/>
          <p:nvPr/>
        </p:nvSpPr>
        <p:spPr>
          <a:xfrm>
            <a:off x="4357008" y="4258952"/>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Flecha: hacia abajo 14">
            <a:extLst>
              <a:ext uri="{FF2B5EF4-FFF2-40B4-BE49-F238E27FC236}">
                <a16:creationId xmlns:a16="http://schemas.microsoft.com/office/drawing/2014/main" id="{2B46439C-CAB1-4FAC-B68E-3F7AE9EFEA5F}"/>
              </a:ext>
            </a:extLst>
          </p:cNvPr>
          <p:cNvSpPr/>
          <p:nvPr/>
        </p:nvSpPr>
        <p:spPr>
          <a:xfrm rot="16200000">
            <a:off x="5774665" y="2224156"/>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Flecha: hacia abajo 15">
            <a:extLst>
              <a:ext uri="{FF2B5EF4-FFF2-40B4-BE49-F238E27FC236}">
                <a16:creationId xmlns:a16="http://schemas.microsoft.com/office/drawing/2014/main" id="{099937AB-F989-4A5B-A911-8047E180DA20}"/>
              </a:ext>
            </a:extLst>
          </p:cNvPr>
          <p:cNvSpPr/>
          <p:nvPr/>
        </p:nvSpPr>
        <p:spPr>
          <a:xfrm rot="16200000">
            <a:off x="5506118" y="5469396"/>
            <a:ext cx="477078" cy="537094"/>
          </a:xfrm>
          <a:prstGeom prst="downArrow">
            <a:avLst/>
          </a:prstGeom>
          <a:solidFill>
            <a:srgbClr val="AB28AE">
              <a:alpha val="9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86330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theme/theme1.xml><?xml version="1.0" encoding="utf-8"?>
<a:theme xmlns:a="http://schemas.openxmlformats.org/drawingml/2006/main" name="Office Theme">
  <a:themeElements>
    <a:clrScheme name="Verde azulado">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3F452B4B1F7DB48A6BABC19F3A6188D" ma:contentTypeVersion="8" ma:contentTypeDescription="Crear nuevo documento." ma:contentTypeScope="" ma:versionID="fc836dfa132693b0beb22a950e21dfb6">
  <xsd:schema xmlns:xsd="http://www.w3.org/2001/XMLSchema" xmlns:xs="http://www.w3.org/2001/XMLSchema" xmlns:p="http://schemas.microsoft.com/office/2006/metadata/properties" xmlns:ns2="a92cc3c6-40ec-4d1a-8470-f817d265a481" xmlns:ns3="8a0e8c64-41ac-42f4-8f1f-d8c868875284" targetNamespace="http://schemas.microsoft.com/office/2006/metadata/properties" ma:root="true" ma:fieldsID="2a6a16ffdd5dc502b1efc38fcaafd424" ns2:_="" ns3:_="">
    <xsd:import namespace="a92cc3c6-40ec-4d1a-8470-f817d265a481"/>
    <xsd:import namespace="8a0e8c64-41ac-42f4-8f1f-d8c86887528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2cc3c6-40ec-4d1a-8470-f817d265a48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0e8c64-41ac-42f4-8f1f-d8c868875284" elementFormDefault="qualified">
    <xsd:import namespace="http://schemas.microsoft.com/office/2006/documentManagement/types"/>
    <xsd:import namespace="http://schemas.microsoft.com/office/infopath/2007/PartnerControls"/>
    <xsd:element name="SharedWithUsers" ma:index="12"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42BB1C-77E8-4AD9-907E-C6B29A14A03E}"/>
</file>

<file path=customXml/itemProps2.xml><?xml version="1.0" encoding="utf-8"?>
<ds:datastoreItem xmlns:ds="http://schemas.openxmlformats.org/officeDocument/2006/customXml" ds:itemID="{5DD546E5-108F-416C-90C4-97C2E3CFF5E8}"/>
</file>

<file path=customXml/itemProps3.xml><?xml version="1.0" encoding="utf-8"?>
<ds:datastoreItem xmlns:ds="http://schemas.openxmlformats.org/officeDocument/2006/customXml" ds:itemID="{F8BAC59D-18F6-45C2-977D-2F86415E5026}"/>
</file>

<file path=docProps/app.xml><?xml version="1.0" encoding="utf-8"?>
<Properties xmlns="http://schemas.openxmlformats.org/officeDocument/2006/extended-properties" xmlns:vt="http://schemas.openxmlformats.org/officeDocument/2006/docPropsVTypes">
  <Template>Office Theme</Template>
  <TotalTime>576</TotalTime>
  <Words>3826</Words>
  <Application>Microsoft Office PowerPoint</Application>
  <PresentationFormat>Panorámica</PresentationFormat>
  <Paragraphs>170</Paragraphs>
  <Slides>25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25</vt:i4>
      </vt:variant>
    </vt:vector>
  </HeadingPairs>
  <TitlesOfParts>
    <vt:vector size="29" baseType="lpstr">
      <vt:lpstr>Arial</vt:lpstr>
      <vt:lpstr>Calibri</vt:lpstr>
      <vt:lpstr>Calibri Light</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ALFONSO CUERVO RODRIGUEZ</dc:creator>
  <cp:lastModifiedBy>CARLOS ALFONSO CUERVO RODRIGUEZ</cp:lastModifiedBy>
  <cp:revision>49</cp:revision>
  <dcterms:created xsi:type="dcterms:W3CDTF">2020-06-04T22:52:57Z</dcterms:created>
  <dcterms:modified xsi:type="dcterms:W3CDTF">2020-06-16T04:52:33Z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0x01010063F452B4B1F7DB48A6BABC19F3A6188D</vt:lpwstr>
  </property>
</Properties>
</file>